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7" r:id="rId1"/>
    <p:sldMasterId id="2147483728" r:id="rId2"/>
  </p:sldMasterIdLst>
  <p:notesMasterIdLst>
    <p:notesMasterId r:id="rId17"/>
  </p:notesMasterIdLst>
  <p:handoutMasterIdLst>
    <p:handoutMasterId r:id="rId18"/>
  </p:handoutMasterIdLst>
  <p:sldIdLst>
    <p:sldId id="261" r:id="rId3"/>
    <p:sldId id="284" r:id="rId4"/>
    <p:sldId id="285" r:id="rId5"/>
    <p:sldId id="286" r:id="rId6"/>
    <p:sldId id="287" r:id="rId7"/>
    <p:sldId id="288" r:id="rId8"/>
    <p:sldId id="289" r:id="rId9"/>
    <p:sldId id="296" r:id="rId10"/>
    <p:sldId id="290" r:id="rId11"/>
    <p:sldId id="291" r:id="rId12"/>
    <p:sldId id="292" r:id="rId13"/>
    <p:sldId id="293" r:id="rId14"/>
    <p:sldId id="294" r:id="rId15"/>
    <p:sldId id="295" r:id="rId16"/>
  </p:sldIdLst>
  <p:sldSz cx="12192000" cy="6858000"/>
  <p:notesSz cx="6669088" cy="9928225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99" autoAdjust="0"/>
    <p:restoredTop sz="96357" autoAdjust="0"/>
  </p:normalViewPr>
  <p:slideViewPr>
    <p:cSldViewPr>
      <p:cViewPr varScale="1">
        <p:scale>
          <a:sx n="114" d="100"/>
          <a:sy n="114" d="100"/>
        </p:scale>
        <p:origin x="42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924" y="-72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7E8A215D-1657-3987-E108-0008A298A4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58107AED-717D-259E-F644-D65058E9B30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4148" name="Rectangle 4">
            <a:extLst>
              <a:ext uri="{FF2B5EF4-FFF2-40B4-BE49-F238E27FC236}">
                <a16:creationId xmlns:a16="http://schemas.microsoft.com/office/drawing/2014/main" id="{C71D06D1-05AD-5740-708B-A28D8CC6BC4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4149" name="Rectangle 5">
            <a:extLst>
              <a:ext uri="{FF2B5EF4-FFF2-40B4-BE49-F238E27FC236}">
                <a16:creationId xmlns:a16="http://schemas.microsoft.com/office/drawing/2014/main" id="{3288D13C-46E7-2B35-825E-F6496A23653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fld id="{F4D142B4-BFF1-AB4F-A9CA-848061DCC605}" type="slidenum">
              <a:rPr lang="en-US" altLang="en-NL"/>
              <a:pPr/>
              <a:t>‹#›</a:t>
            </a:fld>
            <a:endParaRPr lang="en-US" altLang="en-NL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DA78A6F2-6CC6-B8D3-F0DE-40ADD647E37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8E448ED-2877-7F09-7CB9-D23E58CA8CD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0F85A4BE-CCE6-FBB4-2612-77559876D92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221786E9-B7AD-4BD3-BF57-500BBBBC37B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665F3074-9713-8C94-325C-077B98ABFC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11604FC4-6F05-8917-2DA1-82121A1A2D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/>
            </a:lvl1pPr>
          </a:lstStyle>
          <a:p>
            <a:fld id="{EAACFF1B-4A1A-734A-B62A-AB9F266414A9}" type="slidenum">
              <a:rPr lang="en-US" altLang="en-NL"/>
              <a:pPr/>
              <a:t>‹#›</a:t>
            </a:fld>
            <a:endParaRPr lang="en-US" altLang="en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57A5436C-5AF2-7F7F-1535-1D7FAA202F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DF6935-C1B4-314A-A5C9-470346AE6652}" type="slidenum">
              <a:rPr lang="en-US" altLang="en-NL" sz="1200"/>
              <a:pPr/>
              <a:t>1</a:t>
            </a:fld>
            <a:endParaRPr lang="en-US" altLang="en-NL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1609ABE-147C-370E-8AE7-A010CF1FEF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E6DBFCD-3F69-D283-FD95-4840F626E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NL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DF5ED71-048B-6FF0-1626-425686C62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0C36CF-716C-2541-A76B-E173947EC19B}" type="slidenum">
              <a:rPr lang="en-US" altLang="en-NL" sz="1200"/>
              <a:pPr/>
              <a:t>10</a:t>
            </a:fld>
            <a:endParaRPr lang="en-US" altLang="en-NL" sz="1200" dirty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40979BE-FC0C-D7A7-F7AE-6B5A21094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EEE7F0B-B33D-97C2-E074-A99836691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NL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642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DF5ED71-048B-6FF0-1626-425686C62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0C36CF-716C-2541-A76B-E173947EC19B}" type="slidenum">
              <a:rPr lang="en-US" altLang="en-NL" sz="1200"/>
              <a:pPr/>
              <a:t>11</a:t>
            </a:fld>
            <a:endParaRPr lang="en-US" altLang="en-NL" sz="1200" dirty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40979BE-FC0C-D7A7-F7AE-6B5A21094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EEE7F0B-B33D-97C2-E074-A99836691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NL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5773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DF5ED71-048B-6FF0-1626-425686C62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0C36CF-716C-2541-A76B-E173947EC19B}" type="slidenum">
              <a:rPr lang="en-US" altLang="en-NL" sz="1200"/>
              <a:pPr/>
              <a:t>12</a:t>
            </a:fld>
            <a:endParaRPr lang="en-US" altLang="en-NL" sz="1200" dirty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40979BE-FC0C-D7A7-F7AE-6B5A21094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EEE7F0B-B33D-97C2-E074-A99836691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NL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2255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DF5ED71-048B-6FF0-1626-425686C62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0C36CF-716C-2541-A76B-E173947EC19B}" type="slidenum">
              <a:rPr lang="en-US" altLang="en-NL" sz="1200"/>
              <a:pPr/>
              <a:t>13</a:t>
            </a:fld>
            <a:endParaRPr lang="en-US" altLang="en-NL" sz="1200" dirty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40979BE-FC0C-D7A7-F7AE-6B5A21094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EEE7F0B-B33D-97C2-E074-A99836691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NL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1360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DF5ED71-048B-6FF0-1626-425686C62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0C36CF-716C-2541-A76B-E173947EC19B}" type="slidenum">
              <a:rPr lang="en-US" altLang="en-NL" sz="1200"/>
              <a:pPr/>
              <a:t>14</a:t>
            </a:fld>
            <a:endParaRPr lang="en-US" altLang="en-NL" sz="1200" dirty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40979BE-FC0C-D7A7-F7AE-6B5A21094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EEE7F0B-B33D-97C2-E074-A99836691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NL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714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DF5ED71-048B-6FF0-1626-425686C62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0C36CF-716C-2541-A76B-E173947EC19B}" type="slidenum">
              <a:rPr lang="en-US" altLang="en-NL" sz="1200"/>
              <a:pPr/>
              <a:t>2</a:t>
            </a:fld>
            <a:endParaRPr lang="en-US" altLang="en-NL" sz="1200" dirty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40979BE-FC0C-D7A7-F7AE-6B5A21094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EEE7F0B-B33D-97C2-E074-A99836691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NL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DF5ED71-048B-6FF0-1626-425686C62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0C36CF-716C-2541-A76B-E173947EC19B}" type="slidenum">
              <a:rPr lang="en-US" altLang="en-NL" sz="1200"/>
              <a:pPr/>
              <a:t>3</a:t>
            </a:fld>
            <a:endParaRPr lang="en-US" altLang="en-NL" sz="1200" dirty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40979BE-FC0C-D7A7-F7AE-6B5A21094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EEE7F0B-B33D-97C2-E074-A99836691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NL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667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DF5ED71-048B-6FF0-1626-425686C62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0C36CF-716C-2541-A76B-E173947EC19B}" type="slidenum">
              <a:rPr lang="en-US" altLang="en-NL" sz="1200"/>
              <a:pPr/>
              <a:t>4</a:t>
            </a:fld>
            <a:endParaRPr lang="en-US" altLang="en-NL" sz="1200" dirty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40979BE-FC0C-D7A7-F7AE-6B5A21094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EEE7F0B-B33D-97C2-E074-A99836691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NL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123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DF5ED71-048B-6FF0-1626-425686C62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0C36CF-716C-2541-A76B-E173947EC19B}" type="slidenum">
              <a:rPr lang="en-US" altLang="en-NL" sz="1200"/>
              <a:pPr/>
              <a:t>5</a:t>
            </a:fld>
            <a:endParaRPr lang="en-US" altLang="en-NL" sz="1200" dirty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40979BE-FC0C-D7A7-F7AE-6B5A21094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EEE7F0B-B33D-97C2-E074-A99836691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NL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717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DF5ED71-048B-6FF0-1626-425686C62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0C36CF-716C-2541-A76B-E173947EC19B}" type="slidenum">
              <a:rPr lang="en-US" altLang="en-NL" sz="1200"/>
              <a:pPr/>
              <a:t>6</a:t>
            </a:fld>
            <a:endParaRPr lang="en-US" altLang="en-NL" sz="1200" dirty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40979BE-FC0C-D7A7-F7AE-6B5A21094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EEE7F0B-B33D-97C2-E074-A99836691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NL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609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DF5ED71-048B-6FF0-1626-425686C62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0C36CF-716C-2541-A76B-E173947EC19B}" type="slidenum">
              <a:rPr lang="en-US" altLang="en-NL" sz="1200"/>
              <a:pPr/>
              <a:t>7</a:t>
            </a:fld>
            <a:endParaRPr lang="en-US" altLang="en-NL" sz="1200" dirty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40979BE-FC0C-D7A7-F7AE-6B5A21094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EEE7F0B-B33D-97C2-E074-A99836691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NL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018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DF5ED71-048B-6FF0-1626-425686C62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0C36CF-716C-2541-A76B-E173947EC19B}" type="slidenum">
              <a:rPr lang="en-US" altLang="en-NL" sz="1200"/>
              <a:pPr/>
              <a:t>8</a:t>
            </a:fld>
            <a:endParaRPr lang="en-US" altLang="en-NL" sz="1200" dirty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40979BE-FC0C-D7A7-F7AE-6B5A21094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EEE7F0B-B33D-97C2-E074-A99836691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NL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8212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DF5ED71-048B-6FF0-1626-425686C62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0C36CF-716C-2541-A76B-E173947EC19B}" type="slidenum">
              <a:rPr lang="en-US" altLang="en-NL" sz="1200"/>
              <a:pPr/>
              <a:t>9</a:t>
            </a:fld>
            <a:endParaRPr lang="en-US" altLang="en-NL" sz="1200" dirty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40979BE-FC0C-D7A7-F7AE-6B5A21094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EEE7F0B-B33D-97C2-E074-A99836691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NL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787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115509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87286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17221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060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751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851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614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334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20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987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30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0354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973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586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81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97446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9479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423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8553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41078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0250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75753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>
            <a:extLst>
              <a:ext uri="{FF2B5EF4-FFF2-40B4-BE49-F238E27FC236}">
                <a16:creationId xmlns:a16="http://schemas.microsoft.com/office/drawing/2014/main" id="{E029758B-51DF-7928-85E3-4331F982AA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>
            <a:extLst>
              <a:ext uri="{FF2B5EF4-FFF2-40B4-BE49-F238E27FC236}">
                <a16:creationId xmlns:a16="http://schemas.microsoft.com/office/drawing/2014/main" id="{098269FE-C734-8DAB-86EB-5F23448AAC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antorowicz-reznichenko.weebly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D9D23-829D-7859-36AE-345CBAAF0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9800" y="2564905"/>
            <a:ext cx="8350696" cy="1500187"/>
          </a:xfrm>
        </p:spPr>
        <p:txBody>
          <a:bodyPr lIns="180000" anchor="b"/>
          <a:lstStyle/>
          <a:p>
            <a:pPr algn="ctr"/>
            <a:r>
              <a:rPr lang="en-GB" sz="4300" b="1" cap="small" dirty="0">
                <a:solidFill>
                  <a:srgbClr val="000000"/>
                </a:solidFill>
                <a:latin typeface="Palatino Linotype" panose="02040502050505030304" pitchFamily="18" charset="0"/>
                <a:cs typeface="+mj-cs"/>
              </a:rPr>
              <a:t>Enhancing Public Support for International Sanctions</a:t>
            </a:r>
            <a:endParaRPr lang="en-NL" sz="4300" b="1" cap="small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3A4C962-BD6E-EEEE-27DC-AACB91CC498D}"/>
              </a:ext>
            </a:extLst>
          </p:cNvPr>
          <p:cNvSpPr txBox="1">
            <a:spLocks/>
          </p:cNvSpPr>
          <p:nvPr/>
        </p:nvSpPr>
        <p:spPr>
          <a:xfrm>
            <a:off x="1703512" y="4365104"/>
            <a:ext cx="10081120" cy="1944216"/>
          </a:xfrm>
          <a:prstGeom prst="rect">
            <a:avLst/>
          </a:prstGeom>
        </p:spPr>
        <p:txBody>
          <a:bodyPr lIns="180000" tIns="0" rIns="216000"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GB" sz="2400" kern="0" dirty="0">
                <a:solidFill>
                  <a:srgbClr val="000000"/>
                </a:solidFill>
                <a:latin typeface="Palatino Linotype" panose="02040502050505030304" pitchFamily="18" charset="0"/>
                <a:cs typeface="+mj-cs"/>
              </a:rPr>
              <a:t>Dag van het </a:t>
            </a:r>
            <a:r>
              <a:rPr lang="en-GB" sz="2400" kern="0" dirty="0" err="1">
                <a:solidFill>
                  <a:srgbClr val="000000"/>
                </a:solidFill>
                <a:latin typeface="Palatino Linotype" panose="02040502050505030304" pitchFamily="18" charset="0"/>
                <a:cs typeface="+mj-cs"/>
              </a:rPr>
              <a:t>gedrag</a:t>
            </a:r>
            <a:r>
              <a:rPr lang="en-GB" sz="2400" kern="0" dirty="0">
                <a:solidFill>
                  <a:srgbClr val="000000"/>
                </a:solidFill>
                <a:latin typeface="Palatino Linotype" panose="02040502050505030304" pitchFamily="18" charset="0"/>
                <a:cs typeface="+mj-cs"/>
              </a:rPr>
              <a:t>, 2023</a:t>
            </a:r>
          </a:p>
          <a:p>
            <a:pPr algn="ctr">
              <a:lnSpc>
                <a:spcPct val="100000"/>
              </a:lnSpc>
            </a:pPr>
            <a:endParaRPr lang="en-GB" sz="2400" kern="0" dirty="0">
              <a:solidFill>
                <a:srgbClr val="000000"/>
              </a:solidFill>
              <a:latin typeface="Palatino Linotype" panose="02040502050505030304" pitchFamily="18" charset="0"/>
              <a:cs typeface="+mj-c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100" b="1" kern="0" dirty="0">
                <a:solidFill>
                  <a:srgbClr val="000000"/>
                </a:solidFill>
                <a:latin typeface="Palatino Linotype" panose="02040502050505030304" pitchFamily="18" charset="0"/>
                <a:cs typeface="+mj-cs"/>
              </a:rPr>
              <a:t>Elena Kantorowicz-Reznichenko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kern="0" dirty="0">
                <a:solidFill>
                  <a:srgbClr val="000000"/>
                </a:solidFill>
                <a:latin typeface="Palatino Linotype" panose="02040502050505030304" pitchFamily="18" charset="0"/>
                <a:cs typeface="+mj-cs"/>
              </a:rPr>
              <a:t>Professor of Quantitative Empirical Legal Studies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kern="0" dirty="0">
                <a:solidFill>
                  <a:srgbClr val="000000"/>
                </a:solidFill>
                <a:latin typeface="Palatino Linotype" panose="02040502050505030304" pitchFamily="18" charset="0"/>
                <a:cs typeface="+mj-cs"/>
              </a:rPr>
              <a:t>Erasmus University Rotterdam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kern="0" dirty="0">
                <a:solidFill>
                  <a:srgbClr val="000000"/>
                </a:solidFill>
                <a:latin typeface="Palatino Linotype" panose="02040502050505030304" pitchFamily="18" charset="0"/>
                <a:cs typeface="+mj-cs"/>
              </a:rPr>
              <a:t>(with </a:t>
            </a:r>
            <a:r>
              <a:rPr lang="en-GB" kern="0" dirty="0" err="1">
                <a:solidFill>
                  <a:srgbClr val="000000"/>
                </a:solidFill>
                <a:latin typeface="Palatino Linotype" panose="02040502050505030304" pitchFamily="18" charset="0"/>
                <a:cs typeface="+mj-cs"/>
              </a:rPr>
              <a:t>Jaroslaw</a:t>
            </a:r>
            <a:r>
              <a:rPr lang="en-GB" kern="0" dirty="0">
                <a:solidFill>
                  <a:srgbClr val="000000"/>
                </a:solidFill>
                <a:latin typeface="Palatino Linotype" panose="02040502050505030304" pitchFamily="18" charset="0"/>
                <a:cs typeface="+mj-cs"/>
              </a:rPr>
              <a:t> </a:t>
            </a:r>
            <a:r>
              <a:rPr lang="en-GB" kern="0" dirty="0" err="1">
                <a:solidFill>
                  <a:srgbClr val="000000"/>
                </a:solidFill>
                <a:latin typeface="Palatino Linotype" panose="02040502050505030304" pitchFamily="18" charset="0"/>
                <a:cs typeface="+mj-cs"/>
              </a:rPr>
              <a:t>Kantorowicz</a:t>
            </a:r>
            <a:r>
              <a:rPr lang="en-GB" kern="0" dirty="0">
                <a:solidFill>
                  <a:srgbClr val="000000"/>
                </a:solidFill>
                <a:latin typeface="Palatino Linotype" panose="02040502050505030304" pitchFamily="18" charset="0"/>
                <a:cs typeface="+mj-cs"/>
              </a:rPr>
              <a:t>, Leiden University)</a:t>
            </a:r>
            <a:endParaRPr lang="en-NL" kern="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CB45-0BA1-4A4C-7989-60228461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274639"/>
            <a:ext cx="8507288" cy="809465"/>
          </a:xfrm>
        </p:spPr>
        <p:txBody>
          <a:bodyPr tIns="108000"/>
          <a:lstStyle/>
          <a:p>
            <a:pPr algn="l"/>
            <a:r>
              <a:rPr lang="en-GB" sz="4000" dirty="0">
                <a:latin typeface="Palatino Linotype" panose="02040502050505030304" pitchFamily="18" charset="0"/>
              </a:rPr>
              <a:t>S</a:t>
            </a:r>
            <a:r>
              <a:rPr lang="en-NL" sz="4000" dirty="0">
                <a:latin typeface="Palatino Linotype" panose="02040502050505030304" pitchFamily="18" charset="0"/>
              </a:rPr>
              <a:t>tudy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F7353-1999-0B7D-B824-841007867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3512" y="1373533"/>
            <a:ext cx="7128792" cy="590932"/>
          </a:xfrm>
        </p:spPr>
        <p:txBody>
          <a:bodyPr/>
          <a:lstStyle/>
          <a:p>
            <a:pPr marL="0" indent="0" defTabSz="3896857" eaLnBrk="1" fontAlgn="auto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600" b="1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Self-report measure: results</a:t>
            </a:r>
          </a:p>
        </p:txBody>
      </p:sp>
      <p:pic>
        <p:nvPicPr>
          <p:cNvPr id="6" name="Picture 5" descr="A graph with a line graph and text&#10;&#10;Description automatically generated with medium confidence">
            <a:extLst>
              <a:ext uri="{FF2B5EF4-FFF2-40B4-BE49-F238E27FC236}">
                <a16:creationId xmlns:a16="http://schemas.microsoft.com/office/drawing/2014/main" id="{82620B13-0235-D724-103A-66ADB06BE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96" y="2729410"/>
            <a:ext cx="4128591" cy="4128591"/>
          </a:xfrm>
          <a:prstGeom prst="rect">
            <a:avLst/>
          </a:prstGeom>
        </p:spPr>
      </p:pic>
      <p:pic>
        <p:nvPicPr>
          <p:cNvPr id="8" name="Picture 7" descr="A graph with a line graph and text&#10;&#10;Description automatically generated with medium confidence">
            <a:extLst>
              <a:ext uri="{FF2B5EF4-FFF2-40B4-BE49-F238E27FC236}">
                <a16:creationId xmlns:a16="http://schemas.microsoft.com/office/drawing/2014/main" id="{6F10625F-E16E-A52C-E148-A5C2CE07E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90" y="2764095"/>
            <a:ext cx="4093905" cy="4093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8656E9-A13D-33AF-C575-5CD596CD903D}"/>
              </a:ext>
            </a:extLst>
          </p:cNvPr>
          <p:cNvSpPr txBox="1"/>
          <p:nvPr/>
        </p:nvSpPr>
        <p:spPr>
          <a:xfrm>
            <a:off x="1981198" y="1905546"/>
            <a:ext cx="3412087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Palatino Linotype" panose="02040502050505030304" pitchFamily="18" charset="0"/>
                <a:ea typeface="+mn-ea"/>
              </a:rPr>
              <a:t>“The </a:t>
            </a:r>
            <a:r>
              <a:rPr lang="en-US" sz="1600" b="1" i="1" dirty="0">
                <a:solidFill>
                  <a:srgbClr val="000000"/>
                </a:solidFill>
                <a:latin typeface="Palatino Linotype" panose="02040502050505030304" pitchFamily="18" charset="0"/>
                <a:ea typeface="+mn-ea"/>
              </a:rPr>
              <a:t>potential economic costs</a:t>
            </a:r>
            <a:r>
              <a:rPr lang="en-US" sz="1600" i="1" dirty="0">
                <a:solidFill>
                  <a:srgbClr val="000000"/>
                </a:solidFill>
                <a:latin typeface="Palatino Linotype" panose="02040502050505030304" pitchFamily="18" charset="0"/>
                <a:ea typeface="+mn-ea"/>
              </a:rPr>
              <a:t> for the [Polish/German] economy of the immediate and full embargo on Russian oil, gas and coal are </a:t>
            </a:r>
            <a:r>
              <a:rPr lang="en-US" sz="1600" b="1" i="1" dirty="0">
                <a:solidFill>
                  <a:srgbClr val="000000"/>
                </a:solidFill>
                <a:latin typeface="Palatino Linotype" panose="02040502050505030304" pitchFamily="18" charset="0"/>
                <a:ea typeface="+mn-ea"/>
              </a:rPr>
              <a:t>too high</a:t>
            </a:r>
            <a:r>
              <a:rPr lang="en-US" sz="1600" i="1" dirty="0">
                <a:solidFill>
                  <a:srgbClr val="000000"/>
                </a:solidFill>
                <a:latin typeface="Palatino Linotype" panose="02040502050505030304" pitchFamily="18" charset="0"/>
                <a:ea typeface="+mn-ea"/>
              </a:rPr>
              <a:t>”</a:t>
            </a:r>
          </a:p>
          <a:p>
            <a:endParaRPr lang="en-GB" sz="1400" dirty="0">
              <a:latin typeface="Palatino Linotype" panose="020405020505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30BC7-382F-991F-8EE1-D9BC1090FBD4}"/>
              </a:ext>
            </a:extLst>
          </p:cNvPr>
          <p:cNvSpPr txBox="1"/>
          <p:nvPr/>
        </p:nvSpPr>
        <p:spPr>
          <a:xfrm>
            <a:off x="6988815" y="1964465"/>
            <a:ext cx="316835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  <a:latin typeface="Palatino Linotype" panose="02040502050505030304" pitchFamily="18" charset="0"/>
                <a:ea typeface="+mn-ea"/>
              </a:rPr>
              <a:t>“The government </a:t>
            </a:r>
            <a:r>
              <a:rPr lang="en-US" sz="1600" b="1" i="1" dirty="0">
                <a:solidFill>
                  <a:srgbClr val="000000"/>
                </a:solidFill>
                <a:latin typeface="Palatino Linotype" panose="02040502050505030304" pitchFamily="18" charset="0"/>
                <a:ea typeface="+mn-ea"/>
              </a:rPr>
              <a:t>should introduce</a:t>
            </a:r>
            <a:r>
              <a:rPr lang="en-US" sz="1600" i="1" dirty="0">
                <a:solidFill>
                  <a:srgbClr val="000000"/>
                </a:solidFill>
                <a:latin typeface="Palatino Linotype" panose="02040502050505030304" pitchFamily="18" charset="0"/>
                <a:ea typeface="+mn-ea"/>
              </a:rPr>
              <a:t> the immediate and full </a:t>
            </a:r>
            <a:r>
              <a:rPr lang="en-US" sz="1600" b="1" i="1" dirty="0">
                <a:solidFill>
                  <a:srgbClr val="000000"/>
                </a:solidFill>
                <a:latin typeface="Palatino Linotype" panose="02040502050505030304" pitchFamily="18" charset="0"/>
                <a:ea typeface="+mn-ea"/>
              </a:rPr>
              <a:t>embargo</a:t>
            </a:r>
            <a:r>
              <a:rPr lang="en-US" sz="1600" i="1" dirty="0">
                <a:solidFill>
                  <a:srgbClr val="000000"/>
                </a:solidFill>
                <a:latin typeface="Palatino Linotype" panose="02040502050505030304" pitchFamily="18" charset="0"/>
                <a:ea typeface="+mn-ea"/>
              </a:rPr>
              <a:t> on Russian oil, gas and coal”</a:t>
            </a:r>
            <a:endParaRPr lang="en-GB" sz="1600" i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797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CB45-0BA1-4A4C-7989-60228461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274639"/>
            <a:ext cx="8651304" cy="809465"/>
          </a:xfrm>
        </p:spPr>
        <p:txBody>
          <a:bodyPr tIns="108000"/>
          <a:lstStyle/>
          <a:p>
            <a:pPr algn="l"/>
            <a:r>
              <a:rPr lang="en-GB" sz="4000" dirty="0">
                <a:latin typeface="Palatino Linotype" panose="02040502050505030304" pitchFamily="18" charset="0"/>
              </a:rPr>
              <a:t>S</a:t>
            </a:r>
            <a:r>
              <a:rPr lang="en-NL" sz="4000" dirty="0">
                <a:latin typeface="Palatino Linotype" panose="02040502050505030304" pitchFamily="18" charset="0"/>
              </a:rPr>
              <a:t>tudy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F7353-1999-0B7D-B824-841007867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3512" y="1249994"/>
            <a:ext cx="8784976" cy="2395031"/>
          </a:xfrm>
        </p:spPr>
        <p:txBody>
          <a:bodyPr/>
          <a:lstStyle/>
          <a:p>
            <a:pPr marL="0" indent="0" defTabSz="3896857" eaLnBrk="1" fontAlgn="auto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600" b="1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Behavioral measure</a:t>
            </a:r>
          </a:p>
          <a:p>
            <a:pPr defTabSz="3896857" eaLnBrk="1" fontAlgn="auto" hangingPunct="1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0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Number identification task (NIT)</a:t>
            </a:r>
          </a:p>
          <a:p>
            <a:pPr defTabSz="3896857" eaLnBrk="1" fontAlgn="auto" hangingPunct="1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0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Incentive: contribution to NGO that strongly supports the end of Russian oil and gas imports </a:t>
            </a:r>
          </a:p>
          <a:p>
            <a:pPr defTabSz="3896857" eaLnBrk="1" fontAlgn="auto" hangingPunct="1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000" b="1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Willingness</a:t>
            </a:r>
            <a:r>
              <a:rPr lang="en-US" sz="20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 to participate: out of 3 pages</a:t>
            </a:r>
          </a:p>
          <a:p>
            <a:pPr defTabSz="3896857" eaLnBrk="1" fontAlgn="auto" hangingPunct="1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000" b="1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Correct completion</a:t>
            </a:r>
            <a:r>
              <a:rPr lang="en-US" sz="20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: 90% correctly identified numbers </a:t>
            </a:r>
          </a:p>
          <a:p>
            <a:pPr defTabSz="3896857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2000" b="1" kern="12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Picture 4" descr="A test paper with multiple squares&#10;&#10;Description automatically generated with medium confidence">
            <a:extLst>
              <a:ext uri="{FF2B5EF4-FFF2-40B4-BE49-F238E27FC236}">
                <a16:creationId xmlns:a16="http://schemas.microsoft.com/office/drawing/2014/main" id="{C5B9EB0E-B3C7-D205-46A3-D97C4A9FD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4455878"/>
            <a:ext cx="10369146" cy="23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013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CB45-0BA1-4A4C-7989-60228461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274639"/>
            <a:ext cx="8507288" cy="809465"/>
          </a:xfrm>
        </p:spPr>
        <p:txBody>
          <a:bodyPr tIns="108000"/>
          <a:lstStyle/>
          <a:p>
            <a:pPr algn="l"/>
            <a:r>
              <a:rPr lang="en-GB" sz="4000" dirty="0">
                <a:latin typeface="Palatino Linotype" panose="02040502050505030304" pitchFamily="18" charset="0"/>
              </a:rPr>
              <a:t>S</a:t>
            </a:r>
            <a:r>
              <a:rPr lang="en-NL" sz="4000" dirty="0">
                <a:latin typeface="Palatino Linotype" panose="02040502050505030304" pitchFamily="18" charset="0"/>
              </a:rPr>
              <a:t>tudy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F7353-1999-0B7D-B824-841007867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3512" y="1268760"/>
            <a:ext cx="7128792" cy="594831"/>
          </a:xfrm>
        </p:spPr>
        <p:txBody>
          <a:bodyPr/>
          <a:lstStyle/>
          <a:p>
            <a:pPr marL="0" indent="0" defTabSz="3896857" eaLnBrk="1" fontAlgn="auto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600" b="1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Behavioral measure: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620B13-0235-D724-103A-66ADB06BE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4072" y="2085310"/>
            <a:ext cx="4491675" cy="4491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0625F-E16E-A52C-E148-A5C2CE07E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3512" y="2132856"/>
            <a:ext cx="4387621" cy="438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044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CB45-0BA1-4A4C-7989-60228461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274639"/>
            <a:ext cx="8363272" cy="809465"/>
          </a:xfrm>
        </p:spPr>
        <p:txBody>
          <a:bodyPr tIns="108000"/>
          <a:lstStyle/>
          <a:p>
            <a:pPr algn="l"/>
            <a:r>
              <a:rPr lang="en-US" sz="4000" dirty="0">
                <a:latin typeface="Palatino Linotype" panose="02040502050505030304" pitchFamily="18" charset="0"/>
              </a:rPr>
              <a:t>Conclusions</a:t>
            </a:r>
            <a:endParaRPr lang="en-NL" sz="4000" dirty="0">
              <a:latin typeface="Palatino Linotype" panose="0204050205050503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F7353-1999-0B7D-B824-841007867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1504" y="1249994"/>
            <a:ext cx="10153128" cy="5333369"/>
          </a:xfrm>
        </p:spPr>
        <p:txBody>
          <a:bodyPr/>
          <a:lstStyle/>
          <a:p>
            <a:pPr marL="252000" indent="-252000" defTabSz="3896857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The </a:t>
            </a:r>
            <a:r>
              <a:rPr lang="en-US" sz="2000" b="1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design</a:t>
            </a:r>
            <a:r>
              <a:rPr lang="en-US" sz="20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 of the sanctioning regime </a:t>
            </a:r>
            <a:r>
              <a:rPr lang="en-US" sz="2000" b="1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matters</a:t>
            </a:r>
            <a:r>
              <a:rPr lang="en-US" sz="20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 for public </a:t>
            </a:r>
            <a:r>
              <a:rPr lang="en-US" sz="2000" b="1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support</a:t>
            </a:r>
          </a:p>
          <a:p>
            <a:pPr marL="252000" indent="-252000" defTabSz="3896857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Different domestic policies can </a:t>
            </a:r>
            <a:r>
              <a:rPr lang="en-US" sz="2000" b="1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enhance support </a:t>
            </a:r>
            <a:r>
              <a:rPr lang="en-US" sz="20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for the sanctions</a:t>
            </a:r>
          </a:p>
          <a:p>
            <a:pPr marL="252000" indent="-252000" defTabSz="3896857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“</a:t>
            </a:r>
            <a:r>
              <a:rPr lang="en-US" sz="2000" b="1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Correction</a:t>
            </a:r>
            <a:r>
              <a:rPr lang="en-US" sz="20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” of perceived domestic costs may </a:t>
            </a:r>
            <a:r>
              <a:rPr lang="en-US" sz="2000" b="1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enhance reported </a:t>
            </a:r>
            <a:r>
              <a:rPr lang="en-US" sz="20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support for sanctions</a:t>
            </a:r>
          </a:p>
          <a:p>
            <a:pPr marL="252000" indent="-252000" defTabSz="3896857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This support did not translate into action</a:t>
            </a:r>
          </a:p>
          <a:p>
            <a:pPr marL="252000" indent="-252000" defTabSz="3896857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Contrasting</a:t>
            </a:r>
            <a:r>
              <a:rPr lang="en-US" sz="20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 the costs of sanctions with other costs </a:t>
            </a:r>
            <a:r>
              <a:rPr lang="en-US" sz="2000" b="1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did not </a:t>
            </a:r>
            <a:r>
              <a:rPr lang="en-US" sz="20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have an additional effect. </a:t>
            </a:r>
          </a:p>
          <a:p>
            <a:pPr marL="361800" indent="-361800" defTabSz="3896857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n-US" sz="800" kern="12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marL="0" indent="0" defTabSz="3896857" eaLnBrk="1" fontAlgn="auto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3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Limitations and future research</a:t>
            </a:r>
          </a:p>
          <a:p>
            <a:pPr marL="361800" indent="-361800" defTabSz="3896857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Other contexts</a:t>
            </a:r>
          </a:p>
          <a:p>
            <a:pPr marL="361800" indent="-361800" defTabSz="3896857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Other countries</a:t>
            </a:r>
          </a:p>
          <a:p>
            <a:pPr marL="361800" indent="-361800" defTabSz="3896857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Behavioral measure, why did not work?</a:t>
            </a:r>
          </a:p>
          <a:p>
            <a:pPr marL="761850" lvl="1" indent="-361800" defTabSz="3896857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kern="1200" dirty="0">
                <a:solidFill>
                  <a:srgbClr val="00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People indeed do not want to take action</a:t>
            </a:r>
          </a:p>
          <a:p>
            <a:pPr marL="761850" lvl="1" indent="-361800" defTabSz="3896857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kern="1200" dirty="0">
                <a:solidFill>
                  <a:srgbClr val="00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People did not believe in the effectiveness of the NGOs</a:t>
            </a:r>
          </a:p>
          <a:p>
            <a:pPr marL="761850" lvl="1" indent="-361800" defTabSz="3896857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800" kern="1200" dirty="0">
                <a:solidFill>
                  <a:srgbClr val="000000"/>
                </a:solidFill>
                <a:latin typeface="Palatino Linotype" panose="02040502050505030304" pitchFamily="18" charset="0"/>
                <a:ea typeface="+mn-ea"/>
                <a:cs typeface="+mn-cs"/>
              </a:rPr>
              <a:t>Supporting through no objection easier than active support?</a:t>
            </a:r>
          </a:p>
          <a:p>
            <a:pPr marL="761850" lvl="1" indent="-361800" defTabSz="3896857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000" kern="1200" dirty="0">
              <a:solidFill>
                <a:srgbClr val="000000"/>
              </a:solidFill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5520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B5A6CE-45C8-EA65-8511-ED03969F6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640" y="2564904"/>
            <a:ext cx="7344816" cy="864096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latin typeface="Palatino Linotype" panose="02040502050505030304" pitchFamily="18" charset="0"/>
              </a:rPr>
              <a:t>Thank you for your attention!</a:t>
            </a:r>
          </a:p>
          <a:p>
            <a:pPr marL="0" indent="0" algn="ctr">
              <a:buNone/>
            </a:pPr>
            <a:r>
              <a:rPr lang="en-US" sz="4000" b="1" dirty="0">
                <a:latin typeface="Palatino Linotype" panose="02040502050505030304" pitchFamily="18" charset="0"/>
              </a:rPr>
              <a:t>Q&amp;A</a:t>
            </a:r>
            <a:endParaRPr lang="en-GB" sz="4000" b="1" dirty="0"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endParaRPr lang="en-GB" sz="4000" b="1" dirty="0">
              <a:latin typeface="Cambria" panose="02040503050406030204" pitchFamily="18" charset="0"/>
              <a:hlinkClick r:id="rId3"/>
            </a:endParaRPr>
          </a:p>
          <a:p>
            <a:pPr marL="457200" lvl="1" indent="0" algn="ctr">
              <a:buNone/>
            </a:pPr>
            <a:endParaRPr lang="en-GB" sz="2000" dirty="0">
              <a:latin typeface="Cambria" panose="02040503050406030204" pitchFamily="18" charset="0"/>
            </a:endParaRPr>
          </a:p>
          <a:p>
            <a:pPr marL="457200" lvl="1" indent="0" algn="ctr">
              <a:buNone/>
            </a:pPr>
            <a:endParaRPr lang="en-GB" sz="2000" dirty="0">
              <a:latin typeface="Cambria" panose="02040503050406030204" pitchFamily="18" charset="0"/>
            </a:endParaRPr>
          </a:p>
          <a:p>
            <a:pPr marL="457200" lvl="1" indent="0" algn="ctr">
              <a:buNone/>
            </a:pPr>
            <a:endParaRPr lang="en-GB" sz="2000" dirty="0">
              <a:latin typeface="Cambria" panose="02040503050406030204" pitchFamily="18" charset="0"/>
            </a:endParaRPr>
          </a:p>
          <a:p>
            <a:pPr marL="457200" lvl="1" indent="0" algn="ctr">
              <a:buNone/>
            </a:pPr>
            <a:endParaRPr lang="en-GB" sz="2000" dirty="0">
              <a:latin typeface="Cambria" panose="02040503050406030204" pitchFamily="18" charset="0"/>
            </a:endParaRPr>
          </a:p>
          <a:p>
            <a:pPr marL="457200" lvl="1" indent="0" algn="ctr">
              <a:buNone/>
            </a:pPr>
            <a:endParaRPr lang="en-GB" sz="2000" dirty="0">
              <a:latin typeface="Cambria" panose="02040503050406030204" pitchFamily="18" charset="0"/>
            </a:endParaRPr>
          </a:p>
          <a:p>
            <a:pPr marL="457200" lvl="1" indent="0" algn="ctr">
              <a:buNone/>
            </a:pPr>
            <a:endParaRPr lang="en-GB" sz="1600" dirty="0">
              <a:latin typeface="Cambria" panose="02040503050406030204" pitchFamily="18" charset="0"/>
            </a:endParaRPr>
          </a:p>
          <a:p>
            <a:pPr marL="457200" lvl="1" indent="0" algn="ctr">
              <a:buNone/>
            </a:pPr>
            <a:r>
              <a:rPr lang="en-US" sz="1000" dirty="0">
                <a:latin typeface="Cambria" panose="02040503050406030204" pitchFamily="18" charset="0"/>
              </a:rPr>
              <a:t>                                    </a:t>
            </a:r>
          </a:p>
          <a:p>
            <a:pPr marL="457200" lvl="1" indent="0" algn="ctr">
              <a:buNone/>
            </a:pPr>
            <a:endParaRPr lang="en-US" sz="1000" dirty="0">
              <a:latin typeface="Cambria" panose="02040503050406030204" pitchFamily="18" charset="0"/>
            </a:endParaRPr>
          </a:p>
          <a:p>
            <a:pPr lvl="1" algn="ctr">
              <a:buFont typeface="Wingdings" charset="2"/>
              <a:buChar char="Ø"/>
            </a:pPr>
            <a:endParaRPr lang="en-GB" sz="1600" dirty="0">
              <a:latin typeface="Cambria" panose="02040503050406030204" pitchFamily="18" charset="0"/>
            </a:endParaRPr>
          </a:p>
          <a:p>
            <a:pPr algn="ctr">
              <a:buFont typeface="Wingdings" charset="2"/>
              <a:buChar char="Ø"/>
            </a:pPr>
            <a:endParaRPr lang="en-GB" sz="2000" dirty="0">
              <a:latin typeface="Cambria" panose="02040503050406030204" pitchFamily="18" charset="0"/>
            </a:endParaRPr>
          </a:p>
          <a:p>
            <a:pPr algn="ctr">
              <a:buFont typeface="Wingdings" charset="2"/>
              <a:buChar char="Ø"/>
            </a:pPr>
            <a:endParaRPr lang="en-GB" sz="2000" dirty="0">
              <a:latin typeface="Cambria" panose="02040503050406030204" pitchFamily="18" charset="0"/>
            </a:endParaRPr>
          </a:p>
          <a:p>
            <a:pPr algn="ctr">
              <a:buFont typeface="Wingdings" charset="2"/>
              <a:buChar char="Ø"/>
            </a:pPr>
            <a:endParaRPr lang="en-GB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642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screenshot of a news article&#10;&#10;Description automatically generated">
            <a:extLst>
              <a:ext uri="{FF2B5EF4-FFF2-40B4-BE49-F238E27FC236}">
                <a16:creationId xmlns:a16="http://schemas.microsoft.com/office/drawing/2014/main" id="{C14E12B8-5895-3E47-54B3-7B0D9E4E4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-33657"/>
            <a:ext cx="3502745" cy="3724060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B617729C-4B56-3EFA-B95F-226DAECC8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04" y="1113593"/>
            <a:ext cx="6083381" cy="4269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02CB45-0BA1-4A4C-7989-60228461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274638"/>
            <a:ext cx="8795320" cy="1143000"/>
          </a:xfrm>
        </p:spPr>
        <p:txBody>
          <a:bodyPr tIns="108000"/>
          <a:lstStyle/>
          <a:p>
            <a:pPr algn="l"/>
            <a:r>
              <a:rPr lang="en-NL" sz="4000" dirty="0">
                <a:latin typeface="Palatino Linotype" panose="02040502050505030304" pitchFamily="18" charset="0"/>
              </a:rPr>
              <a:t>Motivation</a:t>
            </a:r>
          </a:p>
        </p:txBody>
      </p:sp>
      <p:pic>
        <p:nvPicPr>
          <p:cNvPr id="21" name="Picture 20" descr="A person speaking into microphones&#10;&#10;Description automatically generated">
            <a:extLst>
              <a:ext uri="{FF2B5EF4-FFF2-40B4-BE49-F238E27FC236}">
                <a16:creationId xmlns:a16="http://schemas.microsoft.com/office/drawing/2014/main" id="{5C28AE0F-6481-990C-FB9F-8D1C7E2D2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09" y="3248154"/>
            <a:ext cx="3318723" cy="3645024"/>
          </a:xfrm>
          <a:prstGeom prst="rect">
            <a:avLst/>
          </a:prstGeom>
        </p:spPr>
      </p:pic>
      <p:pic>
        <p:nvPicPr>
          <p:cNvPr id="19" name="Picture 18" descr="A person in a suit&#10;&#10;Description automatically generated">
            <a:extLst>
              <a:ext uri="{FF2B5EF4-FFF2-40B4-BE49-F238E27FC236}">
                <a16:creationId xmlns:a16="http://schemas.microsoft.com/office/drawing/2014/main" id="{A3700A26-3E92-D667-AEBB-2360FB4997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2324741"/>
            <a:ext cx="4094534" cy="45362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CB45-0BA1-4A4C-7989-60228461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274638"/>
            <a:ext cx="8723312" cy="1143000"/>
          </a:xfrm>
        </p:spPr>
        <p:txBody>
          <a:bodyPr tIns="108000"/>
          <a:lstStyle/>
          <a:p>
            <a:pPr algn="l"/>
            <a:r>
              <a:rPr lang="en-NL" sz="4000" dirty="0">
                <a:latin typeface="Palatino Linotype" panose="02040502050505030304" pitchFamily="18" charset="0"/>
              </a:rPr>
              <a:t>The Current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D268F-C8F4-D886-4462-E213CEEE9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772817"/>
            <a:ext cx="9793088" cy="4353347"/>
          </a:xfrm>
        </p:spPr>
        <p:txBody>
          <a:bodyPr/>
          <a:lstStyle/>
          <a:p>
            <a:pPr marL="361800" indent="-361800">
              <a:spcBef>
                <a:spcPts val="1500"/>
              </a:spcBef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Palatino Linotype" panose="02040502050505030304" pitchFamily="18" charset="0"/>
              </a:rPr>
              <a:t>RQ: </a:t>
            </a:r>
            <a:r>
              <a:rPr lang="en-US" sz="2400" i="1" dirty="0">
                <a:latin typeface="Palatino Linotype" panose="02040502050505030304" pitchFamily="18" charset="0"/>
              </a:rPr>
              <a:t>Can </a:t>
            </a:r>
            <a:r>
              <a:rPr lang="en-US" sz="2400" b="1" i="1" dirty="0">
                <a:latin typeface="Palatino Linotype" panose="02040502050505030304" pitchFamily="18" charset="0"/>
              </a:rPr>
              <a:t>public support </a:t>
            </a:r>
            <a:r>
              <a:rPr lang="en-US" sz="2400" i="1" dirty="0">
                <a:latin typeface="Palatino Linotype" panose="02040502050505030304" pitchFamily="18" charset="0"/>
              </a:rPr>
              <a:t>for sanctions be enhanced through </a:t>
            </a:r>
            <a:r>
              <a:rPr lang="en-US" sz="2400" b="1" i="1" dirty="0">
                <a:latin typeface="Palatino Linotype" panose="02040502050505030304" pitchFamily="18" charset="0"/>
              </a:rPr>
              <a:t>sanctioning regime design</a:t>
            </a:r>
            <a:r>
              <a:rPr lang="en-US" sz="2400" i="1" dirty="0">
                <a:latin typeface="Palatino Linotype" panose="02040502050505030304" pitchFamily="18" charset="0"/>
              </a:rPr>
              <a:t>, or through </a:t>
            </a:r>
            <a:r>
              <a:rPr lang="en-US" sz="2400" b="1" i="1" dirty="0">
                <a:latin typeface="Palatino Linotype" panose="02040502050505030304" pitchFamily="18" charset="0"/>
              </a:rPr>
              <a:t>framing of the domestic costs</a:t>
            </a:r>
            <a:r>
              <a:rPr lang="en-US" sz="2400" i="1" dirty="0">
                <a:latin typeface="Palatino Linotype" panose="02040502050505030304" pitchFamily="18" charset="0"/>
              </a:rPr>
              <a:t> of such sanctions?</a:t>
            </a:r>
          </a:p>
          <a:p>
            <a:pPr marL="361800" indent="-361800">
              <a:spcBef>
                <a:spcPts val="1500"/>
              </a:spcBef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Palatino Linotype" panose="02040502050505030304" pitchFamily="18" charset="0"/>
              </a:rPr>
              <a:t>Context: the </a:t>
            </a:r>
            <a:r>
              <a:rPr lang="en-US" sz="2400" b="1" dirty="0">
                <a:latin typeface="Palatino Linotype" panose="02040502050505030304" pitchFamily="18" charset="0"/>
              </a:rPr>
              <a:t>war in Ukraine</a:t>
            </a:r>
            <a:r>
              <a:rPr lang="en-US" sz="2400" dirty="0">
                <a:latin typeface="Palatino Linotype" panose="02040502050505030304" pitchFamily="18" charset="0"/>
              </a:rPr>
              <a:t>, international </a:t>
            </a:r>
            <a:r>
              <a:rPr lang="en-US" sz="2400" b="1" dirty="0">
                <a:latin typeface="Palatino Linotype" panose="02040502050505030304" pitchFamily="18" charset="0"/>
              </a:rPr>
              <a:t>sanctions on Russia </a:t>
            </a:r>
            <a:r>
              <a:rPr lang="en-US" sz="2400" dirty="0">
                <a:latin typeface="Palatino Linotype" panose="02040502050505030304" pitchFamily="18" charset="0"/>
              </a:rPr>
              <a:t>(oil, gas, and coal embargo)</a:t>
            </a:r>
          </a:p>
          <a:p>
            <a:pPr marL="361800" indent="-361800">
              <a:spcBef>
                <a:spcPts val="1500"/>
              </a:spcBef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Palatino Linotype" panose="02040502050505030304" pitchFamily="18" charset="0"/>
              </a:rPr>
              <a:t>2 experimental studies, representative samples Germany and Poland (N=1,152/1,117), May 2022</a:t>
            </a:r>
          </a:p>
        </p:txBody>
      </p:sp>
    </p:spTree>
    <p:extLst>
      <p:ext uri="{BB962C8B-B14F-4D97-AF65-F5344CB8AC3E}">
        <p14:creationId xmlns:p14="http://schemas.microsoft.com/office/powerpoint/2010/main" val="18914371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CB45-0BA1-4A4C-7989-60228461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274638"/>
            <a:ext cx="9649072" cy="1143000"/>
          </a:xfrm>
        </p:spPr>
        <p:txBody>
          <a:bodyPr tIns="108000"/>
          <a:lstStyle/>
          <a:p>
            <a:pPr algn="l"/>
            <a:r>
              <a:rPr lang="en-GB" sz="4000" dirty="0">
                <a:latin typeface="Palatino Linotype" panose="02040502050505030304" pitchFamily="18" charset="0"/>
              </a:rPr>
              <a:t>S</a:t>
            </a:r>
            <a:r>
              <a:rPr lang="en-NL" sz="4000" dirty="0">
                <a:latin typeface="Palatino Linotype" panose="02040502050505030304" pitchFamily="18" charset="0"/>
              </a:rPr>
              <a:t>tudy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F7353-1999-0B7D-B824-841007867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9496" y="1249993"/>
            <a:ext cx="8064896" cy="1746960"/>
          </a:xfrm>
        </p:spPr>
        <p:txBody>
          <a:bodyPr/>
          <a:lstStyle/>
          <a:p>
            <a:pPr marL="361800" indent="-361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Palatino Linotype" panose="02040502050505030304" pitchFamily="18" charset="0"/>
              </a:rPr>
              <a:t>Conjoint experiment</a:t>
            </a:r>
          </a:p>
          <a:p>
            <a:pPr marL="361800" indent="-361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Palatino Linotype" panose="02040502050505030304" pitchFamily="18" charset="0"/>
              </a:rPr>
              <a:t>Sanctioning regime design</a:t>
            </a:r>
          </a:p>
          <a:p>
            <a:pPr marL="361800" indent="-361800" defTabSz="3896857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Palatino Linotype" panose="02040502050505030304" pitchFamily="18" charset="0"/>
              </a:rPr>
              <a:t> Choice between pairs of sanctioning regimes</a:t>
            </a:r>
          </a:p>
        </p:txBody>
      </p:sp>
      <p:pic>
        <p:nvPicPr>
          <p:cNvPr id="12" name="Picture 11" descr="A table with text on it&#10;&#10;Description automatically generated">
            <a:extLst>
              <a:ext uri="{FF2B5EF4-FFF2-40B4-BE49-F238E27FC236}">
                <a16:creationId xmlns:a16="http://schemas.microsoft.com/office/drawing/2014/main" id="{F9CE19E7-8033-7CBD-2354-F1AE6789E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2996953"/>
            <a:ext cx="6192448" cy="29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36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CB45-0BA1-4A4C-7989-60228461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638"/>
            <a:ext cx="8686800" cy="1143000"/>
          </a:xfrm>
        </p:spPr>
        <p:txBody>
          <a:bodyPr tIns="108000"/>
          <a:lstStyle/>
          <a:p>
            <a:pPr algn="l"/>
            <a:r>
              <a:rPr lang="en-GB" sz="4000" dirty="0">
                <a:latin typeface="Palatino Linotype" panose="02040502050505030304" pitchFamily="18" charset="0"/>
              </a:rPr>
              <a:t>S</a:t>
            </a:r>
            <a:r>
              <a:rPr lang="en-NL" sz="4000" dirty="0">
                <a:latin typeface="Palatino Linotype" panose="02040502050505030304" pitchFamily="18" charset="0"/>
              </a:rPr>
              <a:t>tudy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F7353-1999-0B7D-B824-841007867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386597"/>
            <a:ext cx="3131840" cy="81085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Palatino Linotype" panose="02040502050505030304" pitchFamily="18" charset="0"/>
              </a:rPr>
              <a:t>The different elements of the sanctioning regime (attributes and their levels)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9DA5FC3-411E-15E3-5F00-738A1A21C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58559"/>
              </p:ext>
            </p:extLst>
          </p:nvPr>
        </p:nvGraphicFramePr>
        <p:xfrm>
          <a:off x="6023992" y="12496"/>
          <a:ext cx="6168008" cy="6845504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172287">
                  <a:extLst>
                    <a:ext uri="{9D8B030D-6E8A-4147-A177-3AD203B41FA5}">
                      <a16:colId xmlns:a16="http://schemas.microsoft.com/office/drawing/2014/main" val="131288468"/>
                    </a:ext>
                  </a:extLst>
                </a:gridCol>
                <a:gridCol w="3995721">
                  <a:extLst>
                    <a:ext uri="{9D8B030D-6E8A-4147-A177-3AD203B41FA5}">
                      <a16:colId xmlns:a16="http://schemas.microsoft.com/office/drawing/2014/main" val="3808290236"/>
                    </a:ext>
                  </a:extLst>
                </a:gridCol>
              </a:tblGrid>
              <a:tr h="208734"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Attribute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  <a:latin typeface="Palatino Linotype" panose="02040502050505030304" pitchFamily="18" charset="0"/>
                        </a:rPr>
                        <a:t>Levels</a:t>
                      </a:r>
                      <a:endParaRPr lang="en-NL" sz="13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4553623"/>
                  </a:ext>
                </a:extLst>
              </a:tr>
              <a:tr h="1043672">
                <a:tc>
                  <a:txBody>
                    <a:bodyPr/>
                    <a:lstStyle/>
                    <a:p>
                      <a:endParaRPr lang="en-US" sz="13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Increase in prices of gasoline and diesel fuel by</a:t>
                      </a:r>
                    </a:p>
                    <a:p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61383" marR="6138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10%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342900" lvl="0" indent="-34290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25%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342900" lvl="0" indent="-34290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50%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342900" lvl="0" indent="-34290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100%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83" marR="6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708785"/>
                  </a:ext>
                </a:extLst>
              </a:tr>
              <a:tr h="909925"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Increase in prices of energy by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1383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10%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342900" lvl="0" indent="-34290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25%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342900" lvl="0" indent="-34290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50%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342900" lvl="0" indent="-34290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100%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1383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9071985"/>
                  </a:ext>
                </a:extLst>
              </a:tr>
              <a:tr h="909925"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Increase in unemployment rate by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0.5 percentage points 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342900" lvl="0" indent="-34290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0.75 percentage points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342900" lvl="0" indent="-34290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1 percentage points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342900" lvl="0" indent="-34290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1.5 percentage points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83" marR="61383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6493034"/>
                  </a:ext>
                </a:extLst>
              </a:tr>
              <a:tr h="834937"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Further decrease in Russia's GDP by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1%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342900" lvl="0" indent="-34290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3%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342900" lvl="0" indent="-34290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6%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342900" lvl="0" indent="-34290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10%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83" marR="613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7793727"/>
                  </a:ext>
                </a:extLst>
              </a:tr>
              <a:tr h="909925"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Aid programs aimed at mitigating the negative effects of the embargo 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Cash benefits to low-income households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342900" lvl="0" indent="-34290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Cash benefits to all households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342900" lvl="0" indent="-34290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Lower energy taxes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342900" lvl="0" indent="-34290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No aid program in place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83" marR="61383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7107992"/>
                  </a:ext>
                </a:extLst>
              </a:tr>
              <a:tr h="1118461"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Replacing energy produced from Russian fossil fuels with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Nuclear energy produced domestically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342900" lvl="0" indent="-34290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Renewable energy produced domestically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342900" lvl="0" indent="-34290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Coal energy produced domestically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342900" lvl="0" indent="-34290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Energy imports from other countries 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83" marR="61383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494182"/>
                  </a:ext>
                </a:extLst>
              </a:tr>
              <a:tr h="909925"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Countries imposing the embargo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383" marR="61383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All European Union member states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342900" lvl="0" indent="-34290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Germany, Poland, France, Spain and Italy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342900" lvl="0" indent="-34290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Germany and Poland 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</a:endParaRPr>
                    </a:p>
                    <a:p>
                      <a:pPr marL="342900" lvl="0" indent="-342900">
                        <a:buFont typeface="Wingdings" pitchFamily="2" charset="2"/>
                        <a:buChar char=""/>
                      </a:pPr>
                      <a:r>
                        <a:rPr lang="en-US" sz="1300" dirty="0">
                          <a:effectLst/>
                          <a:latin typeface="Palatino Linotype" panose="02040502050505030304" pitchFamily="18" charset="0"/>
                        </a:rPr>
                        <a:t>Germany/Poland</a:t>
                      </a:r>
                      <a:endParaRPr lang="en-NL" sz="13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383" marR="61383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7860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3666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CB45-0BA1-4A4C-7989-60228461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274638"/>
            <a:ext cx="8686801" cy="850106"/>
          </a:xfrm>
        </p:spPr>
        <p:txBody>
          <a:bodyPr tIns="108000"/>
          <a:lstStyle/>
          <a:p>
            <a:pPr algn="l"/>
            <a:r>
              <a:rPr lang="en-GB" sz="4000" dirty="0">
                <a:latin typeface="Palatino Linotype" panose="02040502050505030304" pitchFamily="18" charset="0"/>
              </a:rPr>
              <a:t>S</a:t>
            </a:r>
            <a:r>
              <a:rPr lang="en-NL" sz="4000" dirty="0">
                <a:latin typeface="Palatino Linotype" panose="02040502050505030304" pitchFamily="18" charset="0"/>
              </a:rPr>
              <a:t>tudy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F7353-1999-0B7D-B824-841007867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99" y="1419443"/>
            <a:ext cx="3456384" cy="545357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300" dirty="0">
                <a:latin typeface="Palatino Linotype" panose="02040502050505030304" pitchFamily="18" charset="0"/>
              </a:rPr>
              <a:t>Results (aspect-support)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pic>
        <p:nvPicPr>
          <p:cNvPr id="6" name="Picture 22" descr="A diagram of energy efficiency&#10;&#10;Description automatically generated with medium confidence">
            <a:extLst>
              <a:ext uri="{FF2B5EF4-FFF2-40B4-BE49-F238E27FC236}">
                <a16:creationId xmlns:a16="http://schemas.microsoft.com/office/drawing/2014/main" id="{832A876D-B48C-56DB-6D2A-433A6DFD55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3"/>
          <a:stretch/>
        </p:blipFill>
        <p:spPr bwMode="auto">
          <a:xfrm>
            <a:off x="6917681" y="77951"/>
            <a:ext cx="5126310" cy="67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1B30EC4-AF82-1F83-DFDC-30DF2ACF0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930514"/>
              </p:ext>
            </p:extLst>
          </p:nvPr>
        </p:nvGraphicFramePr>
        <p:xfrm>
          <a:off x="1668014" y="2282240"/>
          <a:ext cx="3707905" cy="242251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691161">
                  <a:extLst>
                    <a:ext uri="{9D8B030D-6E8A-4147-A177-3AD203B41FA5}">
                      <a16:colId xmlns:a16="http://schemas.microsoft.com/office/drawing/2014/main" val="3778284148"/>
                    </a:ext>
                  </a:extLst>
                </a:gridCol>
                <a:gridCol w="1016744">
                  <a:extLst>
                    <a:ext uri="{9D8B030D-6E8A-4147-A177-3AD203B41FA5}">
                      <a16:colId xmlns:a16="http://schemas.microsoft.com/office/drawing/2014/main" val="3617896915"/>
                    </a:ext>
                  </a:extLst>
                </a:gridCol>
              </a:tblGrid>
              <a:tr h="411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dirty="0">
                          <a:effectLst/>
                          <a:latin typeface="Palatino Linotype" panose="02040502050505030304" pitchFamily="18" charset="0"/>
                        </a:rPr>
                        <a:t>Sanctioning aspect </a:t>
                      </a:r>
                      <a:endParaRPr lang="en-NL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Palatino Linotype" panose="02040502050505030304" pitchFamily="18" charset="0"/>
                        </a:rPr>
                        <a:t>Support</a:t>
                      </a:r>
                      <a:endParaRPr lang="en-NL" sz="14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142407360"/>
                  </a:ext>
                </a:extLst>
              </a:tr>
              <a:tr h="411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b="0" dirty="0">
                          <a:effectLst/>
                          <a:latin typeface="Palatino Linotype" panose="02040502050505030304" pitchFamily="18" charset="0"/>
                        </a:rPr>
                        <a:t>Domestic costs      </a:t>
                      </a:r>
                      <a:endParaRPr lang="en-NL" sz="1400" b="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3880358798"/>
                  </a:ext>
                </a:extLst>
              </a:tr>
              <a:tr h="411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b="0" dirty="0">
                          <a:effectLst/>
                          <a:latin typeface="Palatino Linotype" panose="02040502050505030304" pitchFamily="18" charset="0"/>
                        </a:rPr>
                        <a:t>Target’s costs         </a:t>
                      </a:r>
                      <a:endParaRPr lang="en-NL" sz="1400" b="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4218182761"/>
                  </a:ext>
                </a:extLst>
              </a:tr>
              <a:tr h="411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b="0" dirty="0">
                          <a:effectLst/>
                          <a:latin typeface="Palatino Linotype" panose="02040502050505030304" pitchFamily="18" charset="0"/>
                        </a:rPr>
                        <a:t>Aid programs       </a:t>
                      </a:r>
                      <a:endParaRPr lang="en-NL" sz="1400" b="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4248838034"/>
                  </a:ext>
                </a:extLst>
              </a:tr>
              <a:tr h="364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b="0" dirty="0">
                          <a:effectLst/>
                          <a:latin typeface="Palatino Linotype" panose="02040502050505030304" pitchFamily="18" charset="0"/>
                        </a:rPr>
                        <a:t>Sustainable energy substitutes</a:t>
                      </a:r>
                      <a:endParaRPr lang="en-NL" sz="1400" b="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3264080545"/>
                  </a:ext>
                </a:extLst>
              </a:tr>
              <a:tr h="411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400" b="0" dirty="0">
                          <a:effectLst/>
                          <a:latin typeface="Palatino Linotype" panose="02040502050505030304" pitchFamily="18" charset="0"/>
                        </a:rPr>
                        <a:t># Sanctioning countries       </a:t>
                      </a:r>
                      <a:endParaRPr lang="en-NL" sz="1400" b="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2588406183"/>
                  </a:ext>
                </a:extLst>
              </a:tr>
            </a:tbl>
          </a:graphicData>
        </a:graphic>
      </p:graphicFrame>
      <p:sp>
        <p:nvSpPr>
          <p:cNvPr id="9" name="Up Arrow 8">
            <a:extLst>
              <a:ext uri="{FF2B5EF4-FFF2-40B4-BE49-F238E27FC236}">
                <a16:creationId xmlns:a16="http://schemas.microsoft.com/office/drawing/2014/main" id="{70285A70-E329-7C87-340A-203103453DFA}"/>
              </a:ext>
            </a:extLst>
          </p:cNvPr>
          <p:cNvSpPr/>
          <p:nvPr/>
        </p:nvSpPr>
        <p:spPr>
          <a:xfrm>
            <a:off x="3719736" y="2348880"/>
            <a:ext cx="138112" cy="15875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6E61A4E3-6346-DC46-1AAA-2746FF8EC5E0}"/>
              </a:ext>
            </a:extLst>
          </p:cNvPr>
          <p:cNvSpPr/>
          <p:nvPr/>
        </p:nvSpPr>
        <p:spPr>
          <a:xfrm rot="10800000">
            <a:off x="4784906" y="2822843"/>
            <a:ext cx="138112" cy="15875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89339984-445E-8061-102B-AB954C640FC4}"/>
              </a:ext>
            </a:extLst>
          </p:cNvPr>
          <p:cNvSpPr/>
          <p:nvPr/>
        </p:nvSpPr>
        <p:spPr>
          <a:xfrm>
            <a:off x="4788087" y="3210706"/>
            <a:ext cx="138112" cy="15875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862FD0ED-DC8C-250E-4FD9-3328187DD931}"/>
              </a:ext>
            </a:extLst>
          </p:cNvPr>
          <p:cNvSpPr/>
          <p:nvPr/>
        </p:nvSpPr>
        <p:spPr>
          <a:xfrm>
            <a:off x="4786916" y="3613320"/>
            <a:ext cx="138112" cy="15875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4BC321FB-7F09-8250-3B1E-C1C39BBEF7E1}"/>
              </a:ext>
            </a:extLst>
          </p:cNvPr>
          <p:cNvSpPr/>
          <p:nvPr/>
        </p:nvSpPr>
        <p:spPr>
          <a:xfrm>
            <a:off x="4796476" y="4033030"/>
            <a:ext cx="138112" cy="15875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DA7D0C58-17C4-E491-28FF-E5AAD1749F6F}"/>
              </a:ext>
            </a:extLst>
          </p:cNvPr>
          <p:cNvSpPr/>
          <p:nvPr/>
        </p:nvSpPr>
        <p:spPr>
          <a:xfrm>
            <a:off x="4796476" y="4403796"/>
            <a:ext cx="138112" cy="158750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6670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CB45-0BA1-4A4C-7989-60228461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274639"/>
            <a:ext cx="8435280" cy="809465"/>
          </a:xfrm>
        </p:spPr>
        <p:txBody>
          <a:bodyPr tIns="108000"/>
          <a:lstStyle/>
          <a:p>
            <a:pPr algn="l"/>
            <a:r>
              <a:rPr lang="en-GB" sz="4000" dirty="0">
                <a:latin typeface="Palatino Linotype" panose="02040502050505030304" pitchFamily="18" charset="0"/>
              </a:rPr>
              <a:t>S</a:t>
            </a:r>
            <a:r>
              <a:rPr lang="en-NL" sz="4000" dirty="0">
                <a:latin typeface="Palatino Linotype" panose="02040502050505030304" pitchFamily="18" charset="0"/>
              </a:rPr>
              <a:t>tudy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F7353-1999-0B7D-B824-841007867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5520" y="1412776"/>
            <a:ext cx="8707928" cy="4752528"/>
          </a:xfrm>
        </p:spPr>
        <p:txBody>
          <a:bodyPr/>
          <a:lstStyle/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endParaRPr lang="en-US" sz="800" dirty="0">
              <a:latin typeface="Palatino Linotype" panose="02040502050505030304" pitchFamily="18" charset="0"/>
            </a:endParaRPr>
          </a:p>
          <a:p>
            <a:pPr marL="361800" indent="-36180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Palatino Linotype" panose="02040502050505030304" pitchFamily="18" charset="0"/>
              </a:rPr>
              <a:t>Information provision experiment</a:t>
            </a:r>
          </a:p>
          <a:p>
            <a:pPr marL="361800" indent="-361800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Palatino Linotype" panose="02040502050505030304" pitchFamily="18" charset="0"/>
              </a:rPr>
              <a:t>Updating believes </a:t>
            </a:r>
          </a:p>
          <a:p>
            <a:pPr marL="761850" lvl="1" indent="-3618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Palatino Linotype" panose="02040502050505030304" pitchFamily="18" charset="0"/>
              </a:rPr>
              <a:t>Baseline average estimated GDP loss: 12.2% / 14.2% (PL/DE)</a:t>
            </a:r>
          </a:p>
          <a:p>
            <a:pPr marL="361800" indent="-361800">
              <a:spcBef>
                <a:spcPts val="21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Palatino Linotype" panose="02040502050505030304" pitchFamily="18" charset="0"/>
              </a:rPr>
              <a:t>Framing of domestic costs</a:t>
            </a:r>
          </a:p>
          <a:p>
            <a:pPr marL="361800" indent="-361800">
              <a:spcBef>
                <a:spcPts val="15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Palatino Linotype" panose="02040502050505030304" pitchFamily="18" charset="0"/>
              </a:rPr>
              <a:t>Self-report + behavioral measures</a:t>
            </a:r>
          </a:p>
        </p:txBody>
      </p:sp>
    </p:spTree>
    <p:extLst>
      <p:ext uri="{BB962C8B-B14F-4D97-AF65-F5344CB8AC3E}">
        <p14:creationId xmlns:p14="http://schemas.microsoft.com/office/powerpoint/2010/main" val="22698437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CB45-0BA1-4A4C-7989-60228461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274639"/>
            <a:ext cx="8435280" cy="809465"/>
          </a:xfrm>
        </p:spPr>
        <p:txBody>
          <a:bodyPr tIns="108000"/>
          <a:lstStyle/>
          <a:p>
            <a:pPr algn="l"/>
            <a:r>
              <a:rPr lang="en-GB" sz="4000" dirty="0">
                <a:latin typeface="Palatino Linotype" panose="02040502050505030304" pitchFamily="18" charset="0"/>
              </a:rPr>
              <a:t>S</a:t>
            </a:r>
            <a:r>
              <a:rPr lang="en-NL" sz="4000" dirty="0">
                <a:latin typeface="Palatino Linotype" panose="02040502050505030304" pitchFamily="18" charset="0"/>
              </a:rPr>
              <a:t>tudy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F7353-1999-0B7D-B824-841007867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5520" y="1359173"/>
            <a:ext cx="8129715" cy="504057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600" dirty="0">
                <a:latin typeface="Palatino Linotype" panose="02040502050505030304" pitchFamily="18" charset="0"/>
              </a:rPr>
              <a:t>Experimental intervention </a:t>
            </a:r>
          </a:p>
        </p:txBody>
      </p:sp>
      <p:pic>
        <p:nvPicPr>
          <p:cNvPr id="6" name="Picture 5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5237CFCF-712C-376D-CAA7-027738D33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08" y="2276872"/>
            <a:ext cx="862713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537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CB45-0BA1-4A4C-7989-60228461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274639"/>
            <a:ext cx="8651304" cy="809465"/>
          </a:xfrm>
        </p:spPr>
        <p:txBody>
          <a:bodyPr tIns="108000"/>
          <a:lstStyle/>
          <a:p>
            <a:pPr algn="l"/>
            <a:r>
              <a:rPr lang="en-GB" sz="4000" dirty="0">
                <a:latin typeface="Palatino Linotype" panose="02040502050505030304" pitchFamily="18" charset="0"/>
              </a:rPr>
              <a:t>S</a:t>
            </a:r>
            <a:r>
              <a:rPr lang="en-NL" sz="4000" dirty="0">
                <a:latin typeface="Palatino Linotype" panose="02040502050505030304" pitchFamily="18" charset="0"/>
              </a:rPr>
              <a:t>tudy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F7353-1999-0B7D-B824-841007867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3168" y="1700808"/>
            <a:ext cx="9515400" cy="4032448"/>
          </a:xfrm>
        </p:spPr>
        <p:txBody>
          <a:bodyPr/>
          <a:lstStyle/>
          <a:p>
            <a:pPr marL="0" indent="0" defTabSz="3896857" eaLnBrk="1" fontAlgn="auto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600" b="1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Self-report measure</a:t>
            </a:r>
          </a:p>
          <a:p>
            <a:pPr marL="361800" indent="-361800" defTabSz="3896857" eaLnBrk="1" fontAlgn="auto" hangingPunct="1">
              <a:spcBef>
                <a:spcPts val="900"/>
              </a:spcBef>
              <a:spcAft>
                <a:spcPts val="15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Perception: “The </a:t>
            </a:r>
            <a:r>
              <a:rPr lang="en-US" sz="2400" b="1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potential economic costs</a:t>
            </a:r>
            <a:r>
              <a:rPr lang="en-US" sz="24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 for the [Polish/German] economy of the immediate and full embargo on Russian oil, gas and coal are </a:t>
            </a:r>
            <a:r>
              <a:rPr lang="en-US" sz="2400" b="1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too high</a:t>
            </a:r>
            <a:r>
              <a:rPr lang="en-US" sz="24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”</a:t>
            </a:r>
          </a:p>
          <a:p>
            <a:pPr marL="361800" indent="-361800" defTabSz="3896857" eaLnBrk="1" fontAlgn="auto" hangingPunct="1">
              <a:spcBef>
                <a:spcPts val="900"/>
              </a:spcBef>
              <a:spcAft>
                <a:spcPts val="15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Support: “The government </a:t>
            </a:r>
            <a:r>
              <a:rPr lang="en-US" sz="2400" b="1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should introduce</a:t>
            </a:r>
            <a:r>
              <a:rPr lang="en-US" sz="24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 the immediate and full </a:t>
            </a:r>
            <a:r>
              <a:rPr lang="en-US" sz="2400" b="1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embargo</a:t>
            </a:r>
            <a:r>
              <a:rPr lang="en-US" sz="24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 on Russian oil, gas and coal” </a:t>
            </a:r>
          </a:p>
          <a:p>
            <a:pPr marL="361800" indent="-361800" defTabSz="3896857" eaLnBrk="1" fontAlgn="auto" hangingPunct="1">
              <a:spcBef>
                <a:spcPts val="900"/>
              </a:spcBef>
              <a:spcAft>
                <a:spcPts val="15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kern="1200" dirty="0">
                <a:solidFill>
                  <a:srgbClr val="000000"/>
                </a:solidFill>
                <a:latin typeface="Palatino Linotype" panose="02040502050505030304" pitchFamily="18" charset="0"/>
              </a:rPr>
              <a:t>(1=strongly disagree; 7=strongly agree)</a:t>
            </a:r>
          </a:p>
        </p:txBody>
      </p:sp>
    </p:spTree>
    <p:extLst>
      <p:ext uri="{BB962C8B-B14F-4D97-AF65-F5344CB8AC3E}">
        <p14:creationId xmlns:p14="http://schemas.microsoft.com/office/powerpoint/2010/main" val="23330512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3915</TotalTime>
  <Words>625</Words>
  <Application>Microsoft Office PowerPoint</Application>
  <PresentationFormat>Widescreen</PresentationFormat>
  <Paragraphs>134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Cambria</vt:lpstr>
      <vt:lpstr>Palatino Linotype</vt:lpstr>
      <vt:lpstr>Wingdings</vt:lpstr>
      <vt:lpstr>Blank Presentation</vt:lpstr>
      <vt:lpstr>Custom Design</vt:lpstr>
      <vt:lpstr>PowerPoint Presentation</vt:lpstr>
      <vt:lpstr>Motivation</vt:lpstr>
      <vt:lpstr>The Current Study</vt:lpstr>
      <vt:lpstr>Study 1</vt:lpstr>
      <vt:lpstr>Study 1</vt:lpstr>
      <vt:lpstr>Study 1</vt:lpstr>
      <vt:lpstr>Study 2</vt:lpstr>
      <vt:lpstr>Study 2</vt:lpstr>
      <vt:lpstr>Study 2</vt:lpstr>
      <vt:lpstr>Study 2</vt:lpstr>
      <vt:lpstr>Study 2</vt:lpstr>
      <vt:lpstr>Study 2</vt:lpstr>
      <vt:lpstr>Conclusions</vt:lpstr>
      <vt:lpstr>PowerPoint Presentation</vt:lpstr>
    </vt:vector>
  </TitlesOfParts>
  <Company>Jan Pinto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Pinto</dc:creator>
  <cp:lastModifiedBy>Elena Kantorowicz-Reznichenko</cp:lastModifiedBy>
  <cp:revision>338</cp:revision>
  <dcterms:created xsi:type="dcterms:W3CDTF">2007-02-22T13:45:11Z</dcterms:created>
  <dcterms:modified xsi:type="dcterms:W3CDTF">2023-11-07T13:55:04Z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72ba27-cab8-4042-a351-a31f6e4eacdc_Enabled">
    <vt:lpwstr>true</vt:lpwstr>
  </property>
  <property fmtid="{D5CDD505-2E9C-101B-9397-08002B2CF9AE}" pid="3" name="MSIP_Label_8772ba27-cab8-4042-a351-a31f6e4eacdc_SetDate">
    <vt:lpwstr>2023-09-15T14:14:01Z</vt:lpwstr>
  </property>
  <property fmtid="{D5CDD505-2E9C-101B-9397-08002B2CF9AE}" pid="4" name="MSIP_Label_8772ba27-cab8-4042-a351-a31f6e4eacdc_Method">
    <vt:lpwstr>Standard</vt:lpwstr>
  </property>
  <property fmtid="{D5CDD505-2E9C-101B-9397-08002B2CF9AE}" pid="5" name="MSIP_Label_8772ba27-cab8-4042-a351-a31f6e4eacdc_Name">
    <vt:lpwstr>Internal</vt:lpwstr>
  </property>
  <property fmtid="{D5CDD505-2E9C-101B-9397-08002B2CF9AE}" pid="6" name="MSIP_Label_8772ba27-cab8-4042-a351-a31f6e4eacdc_SiteId">
    <vt:lpwstr>715902d6-f63e-4b8d-929b-4bb170bad492</vt:lpwstr>
  </property>
  <property fmtid="{D5CDD505-2E9C-101B-9397-08002B2CF9AE}" pid="7" name="MSIP_Label_8772ba27-cab8-4042-a351-a31f6e4eacdc_ActionId">
    <vt:lpwstr>42e4dc8b-93a1-4cdc-a8cf-3e31eafcbe18</vt:lpwstr>
  </property>
  <property fmtid="{D5CDD505-2E9C-101B-9397-08002B2CF9AE}" pid="8" name="MSIP_Label_8772ba27-cab8-4042-a351-a31f6e4eacdc_ContentBits">
    <vt:lpwstr>0</vt:lpwstr>
  </property>
</Properties>
</file>