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Lst>
  <p:notesMasterIdLst>
    <p:notesMasterId r:id="rId51"/>
  </p:notesMasterIdLst>
  <p:sldIdLst>
    <p:sldId id="2436" r:id="rId5"/>
    <p:sldId id="2443" r:id="rId6"/>
    <p:sldId id="2539" r:id="rId7"/>
    <p:sldId id="2525" r:id="rId8"/>
    <p:sldId id="2522" r:id="rId9"/>
    <p:sldId id="2518" r:id="rId10"/>
    <p:sldId id="2528" r:id="rId11"/>
    <p:sldId id="2519" r:id="rId12"/>
    <p:sldId id="2545" r:id="rId13"/>
    <p:sldId id="2529" r:id="rId14"/>
    <p:sldId id="2467" r:id="rId15"/>
    <p:sldId id="2546" r:id="rId16"/>
    <p:sldId id="2520" r:id="rId17"/>
    <p:sldId id="2535" r:id="rId18"/>
    <p:sldId id="2536" r:id="rId19"/>
    <p:sldId id="2530" r:id="rId20"/>
    <p:sldId id="2521" r:id="rId21"/>
    <p:sldId id="2531" r:id="rId22"/>
    <p:sldId id="2540" r:id="rId23"/>
    <p:sldId id="2456" r:id="rId24"/>
    <p:sldId id="2471" r:id="rId25"/>
    <p:sldId id="2493" r:id="rId26"/>
    <p:sldId id="2541" r:id="rId27"/>
    <p:sldId id="2504" r:id="rId28"/>
    <p:sldId id="2507" r:id="rId29"/>
    <p:sldId id="2508" r:id="rId30"/>
    <p:sldId id="2509" r:id="rId31"/>
    <p:sldId id="2510" r:id="rId32"/>
    <p:sldId id="2455" r:id="rId33"/>
    <p:sldId id="2514" r:id="rId34"/>
    <p:sldId id="2515" r:id="rId35"/>
    <p:sldId id="2512" r:id="rId36"/>
    <p:sldId id="2513" r:id="rId37"/>
    <p:sldId id="2516" r:id="rId38"/>
    <p:sldId id="2542" r:id="rId39"/>
    <p:sldId id="2501" r:id="rId40"/>
    <p:sldId id="2543" r:id="rId41"/>
    <p:sldId id="2533" r:id="rId42"/>
    <p:sldId id="2538" r:id="rId43"/>
    <p:sldId id="2526" r:id="rId44"/>
    <p:sldId id="2537" r:id="rId45"/>
    <p:sldId id="2534" r:id="rId46"/>
    <p:sldId id="2532" r:id="rId47"/>
    <p:sldId id="2544" r:id="rId48"/>
    <p:sldId id="2505" r:id="rId49"/>
    <p:sldId id="2506" r:id="rId50"/>
  </p:sldIdLst>
  <p:sldSz cx="12192000" cy="6858000"/>
  <p:notesSz cx="6858000" cy="9144000"/>
  <p:embeddedFontLst>
    <p:embeddedFont>
      <p:font typeface="Brandon Grotesque Black" panose="020B0A03020203060202"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Charter" panose="02000503060000020004" charset="0"/>
      <p:regular r:id="rId60"/>
      <p:bold r:id="rId61"/>
      <p:italic r:id="rId62"/>
      <p:boldItalic r:id="rId63"/>
    </p:embeddedFont>
    <p:embeddedFont>
      <p:font typeface="Domus Light" panose="00000400000000000000" pitchFamily="50" charset="0"/>
      <p:regular r:id="rId64"/>
      <p:bold r:id="rId65"/>
      <p:italic r:id="rId66"/>
      <p:boldItalic r:id="rId67"/>
    </p:embeddedFont>
    <p:embeddedFont>
      <p:font typeface="Source Sans Pro" panose="020B0503030403020204" pitchFamily="34" charset="0"/>
      <p:regular r:id="rId68"/>
      <p:bold r:id="rId69"/>
      <p:italic r:id="rId70"/>
      <p:boldItalic r:id="rId71"/>
    </p:embeddedFont>
    <p:embeddedFont>
      <p:font typeface="Verdana" panose="020B0604030504040204" pitchFamily="34" charset="0"/>
      <p:regular r:id="rId72"/>
      <p:bold r:id="rId73"/>
      <p:italic r:id="rId74"/>
      <p:boldItalic r:id="rId7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DC1C3C-A664-4A09-877C-E6F4D40C42BF}">
          <p14:sldIdLst>
            <p14:sldId id="2436"/>
            <p14:sldId id="2443"/>
            <p14:sldId id="2539"/>
          </p14:sldIdLst>
        </p14:section>
        <p14:section name="Martijn" id="{6A818817-9D97-4D8D-9C22-326245C517C8}">
          <p14:sldIdLst>
            <p14:sldId id="2525"/>
            <p14:sldId id="2522"/>
            <p14:sldId id="2518"/>
            <p14:sldId id="2528"/>
            <p14:sldId id="2519"/>
            <p14:sldId id="2545"/>
            <p14:sldId id="2529"/>
            <p14:sldId id="2467"/>
            <p14:sldId id="2546"/>
            <p14:sldId id="2520"/>
            <p14:sldId id="2535"/>
            <p14:sldId id="2536"/>
            <p14:sldId id="2530"/>
            <p14:sldId id="2521"/>
            <p14:sldId id="2531"/>
          </p14:sldIdLst>
        </p14:section>
        <p14:section name="OVERIGE SLIDES" id="{2ED95131-C147-4BD0-8657-73C49E80C96C}">
          <p14:sldIdLst>
            <p14:sldId id="2540"/>
            <p14:sldId id="2456"/>
            <p14:sldId id="2471"/>
            <p14:sldId id="2493"/>
            <p14:sldId id="2541"/>
            <p14:sldId id="2504"/>
            <p14:sldId id="2507"/>
            <p14:sldId id="2508"/>
            <p14:sldId id="2509"/>
            <p14:sldId id="2510"/>
            <p14:sldId id="2455"/>
            <p14:sldId id="2514"/>
            <p14:sldId id="2515"/>
            <p14:sldId id="2512"/>
            <p14:sldId id="2513"/>
            <p14:sldId id="2516"/>
            <p14:sldId id="2542"/>
            <p14:sldId id="2501"/>
            <p14:sldId id="2543"/>
            <p14:sldId id="2533"/>
            <p14:sldId id="2538"/>
            <p14:sldId id="2526"/>
            <p14:sldId id="2537"/>
            <p14:sldId id="2534"/>
            <p14:sldId id="2532"/>
            <p14:sldId id="2544"/>
            <p14:sldId id="2505"/>
            <p14:sldId id="250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E14A1C-7923-D13F-C34C-82A5F59642D1}" name="Boer, H.C. de (Hannah)" initials="BHd(" userId="S::boerhcde1@vuw.leidenuniv.nl::abcc3a12-c0f8-4dc6-b702-005d15d6b33c" providerId="AD"/>
  <p188:author id="{B7D9365D-114F-A6CD-9124-1832F6B08ED4}" name="Fabio Severijnen" initials="FS" userId="S::fabio@behaviorchangegroup.onmicrosoft.com::b079e527-6e6b-4506-8460-99c10880e9b6" providerId="AD"/>
  <p188:author id="{C8C936C2-F6D8-6592-A5A7-3EE53753CD9F}" name="Gert Slob" initials="GS" userId="9290a64805301289" providerId="Windows Live"/>
  <p188:author id="{DB6A67CB-A13F-969C-C82A-534F63741FF5}" name="Suze Lintner" initials="SL" userId="S::suze@dbgedrag.onmicrosoft.com::b884ea6d-22f1-4a11-82f3-f41050cfe6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BD34"/>
    <a:srgbClr val="EFEFEF"/>
    <a:srgbClr val="D13645"/>
    <a:srgbClr val="4E79C4"/>
    <a:srgbClr val="EBEBEB"/>
    <a:srgbClr val="B8C3D2"/>
    <a:srgbClr val="D2DEF0"/>
    <a:srgbClr val="04517E"/>
    <a:srgbClr val="E8EEF5"/>
    <a:srgbClr val="D53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5F1091-F269-47E9-A355-53FA5C3D7685}" v="23" dt="2023-10-25T14:01:41.67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p:restoredTop sz="63188" autoAdjust="0"/>
  </p:normalViewPr>
  <p:slideViewPr>
    <p:cSldViewPr snapToGrid="0">
      <p:cViewPr varScale="1">
        <p:scale>
          <a:sx n="102" d="100"/>
          <a:sy n="102" d="100"/>
        </p:scale>
        <p:origin x="243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65C61C-FD34-0C46-8787-524C3ECB77EC}" type="datetimeFigureOut">
              <a:rPr lang="nl-NL" smtClean="0"/>
              <a:t>1-11-2023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417FD6-80F4-DF41-87DE-8DB040A9F0B7}" type="slidenum">
              <a:rPr lang="nl-NL" smtClean="0"/>
              <a:t>‹nr.›</a:t>
            </a:fld>
            <a:endParaRPr lang="nl-NL"/>
          </a:p>
        </p:txBody>
      </p:sp>
    </p:spTree>
    <p:extLst>
      <p:ext uri="{BB962C8B-B14F-4D97-AF65-F5344CB8AC3E}">
        <p14:creationId xmlns:p14="http://schemas.microsoft.com/office/powerpoint/2010/main" val="2688747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1</a:t>
            </a:fld>
            <a:endParaRPr lang="nl-NL"/>
          </a:p>
        </p:txBody>
      </p:sp>
    </p:spTree>
    <p:extLst>
      <p:ext uri="{BB962C8B-B14F-4D97-AF65-F5344CB8AC3E}">
        <p14:creationId xmlns:p14="http://schemas.microsoft.com/office/powerpoint/2010/main" val="956973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Verdana" panose="020B0604030504040204" pitchFamily="34" charset="0"/>
              </a:rPr>
              <a:t>In de eerste aanvraag stelt de uitvoerder het recht op VKO vast voor een eerste periode van drie maanden. Na een eerste vaststelling volgt het proces van continueren; de uitvoerder dient periodiek vast te stellen of de betrokkenen nog aan de voorwaarden voor het recht voldoen. Dit is niet in alle gevallen eenvoudig. De uitvoerder kan in bepaalde gevallen eenvoudig over actuele gegevens beschikken (bijv. voor ouders in loondienst), voor andere ouders kan de uitvoerder alleen over gegevens beschikbaar in het verleden beschikken (bijv. ondernemers) of over geen gegevens (bijv. recent gestarte ondernemers). </a:t>
            </a:r>
          </a:p>
          <a:p>
            <a:endParaRPr lang="nl-NL" sz="1000" dirty="0"/>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12</a:t>
            </a:fld>
            <a:endParaRPr lang="nl-NL"/>
          </a:p>
        </p:txBody>
      </p:sp>
    </p:spTree>
    <p:extLst>
      <p:ext uri="{BB962C8B-B14F-4D97-AF65-F5344CB8AC3E}">
        <p14:creationId xmlns:p14="http://schemas.microsoft.com/office/powerpoint/2010/main" val="2690374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13</a:t>
            </a:fld>
            <a:endParaRPr lang="nl-NL"/>
          </a:p>
        </p:txBody>
      </p:sp>
    </p:spTree>
    <p:extLst>
      <p:ext uri="{BB962C8B-B14F-4D97-AF65-F5344CB8AC3E}">
        <p14:creationId xmlns:p14="http://schemas.microsoft.com/office/powerpoint/2010/main" val="2409979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14</a:t>
            </a:fld>
            <a:endParaRPr lang="nl-NL"/>
          </a:p>
        </p:txBody>
      </p:sp>
    </p:spTree>
    <p:extLst>
      <p:ext uri="{BB962C8B-B14F-4D97-AF65-F5344CB8AC3E}">
        <p14:creationId xmlns:p14="http://schemas.microsoft.com/office/powerpoint/2010/main" val="475173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15</a:t>
            </a:fld>
            <a:endParaRPr lang="nl-NL"/>
          </a:p>
        </p:txBody>
      </p:sp>
    </p:spTree>
    <p:extLst>
      <p:ext uri="{BB962C8B-B14F-4D97-AF65-F5344CB8AC3E}">
        <p14:creationId xmlns:p14="http://schemas.microsoft.com/office/powerpoint/2010/main" val="4288516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16</a:t>
            </a:fld>
            <a:endParaRPr lang="nl-NL"/>
          </a:p>
        </p:txBody>
      </p:sp>
    </p:spTree>
    <p:extLst>
      <p:ext uri="{BB962C8B-B14F-4D97-AF65-F5344CB8AC3E}">
        <p14:creationId xmlns:p14="http://schemas.microsoft.com/office/powerpoint/2010/main" val="413422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effectLst/>
                <a:latin typeface="Verdana" panose="020B0604030504040204" pitchFamily="34" charset="0"/>
              </a:rPr>
              <a:t>Door de wetgever wordt een definitie van de arbeidseis opgesteld. Uit deze definitie komt naar voren dat als de ouder aan één van onderstaande condities voldoet, de ouder voldoet aan de eis: </a:t>
            </a:r>
          </a:p>
          <a:p>
            <a:r>
              <a:rPr lang="nl-NL" sz="1000" dirty="0">
                <a:effectLst/>
                <a:latin typeface="Verdana" panose="020B0604030504040204" pitchFamily="34" charset="0"/>
              </a:rPr>
              <a:t>a) Ouder verricht </a:t>
            </a:r>
            <a:r>
              <a:rPr lang="nl-NL" sz="1000" b="1" dirty="0">
                <a:effectLst/>
                <a:latin typeface="Verdana" panose="020B0604030504040204" pitchFamily="34" charset="0"/>
              </a:rPr>
              <a:t>betaalde arbeid</a:t>
            </a:r>
            <a:r>
              <a:rPr lang="nl-NL" sz="1000" dirty="0">
                <a:effectLst/>
                <a:latin typeface="Verdana" panose="020B0604030504040204" pitchFamily="34" charset="0"/>
              </a:rPr>
              <a:t>, hetzij in loondienst of als ondernemer of in de onderneming van de partner; </a:t>
            </a:r>
          </a:p>
          <a:p>
            <a:r>
              <a:rPr lang="nl-NL" sz="1000" dirty="0">
                <a:effectLst/>
                <a:latin typeface="Verdana" panose="020B0604030504040204" pitchFamily="34" charset="0"/>
              </a:rPr>
              <a:t>b) Ouder bereidt zich in de komende periode voor op betaalde arbeid (re-integratie, opleiding, inburgering, etc.); </a:t>
            </a:r>
          </a:p>
          <a:p>
            <a:r>
              <a:rPr lang="nl-NL" sz="1000" dirty="0">
                <a:effectLst/>
                <a:latin typeface="Verdana" panose="020B0604030504040204" pitchFamily="34" charset="0"/>
              </a:rPr>
              <a:t>c) Ouder start komende periode met betaalde arbeid; </a:t>
            </a:r>
          </a:p>
          <a:p>
            <a:r>
              <a:rPr lang="nl-NL" sz="1000" dirty="0">
                <a:effectLst/>
                <a:latin typeface="Verdana" panose="020B0604030504040204" pitchFamily="34" charset="0"/>
              </a:rPr>
              <a:t>d) Ouder is de komende periode (3 maanden) uitgesloten van deelname aan arbeidsproces (vb. langdurige zorg en detentie). </a:t>
            </a:r>
          </a:p>
          <a:p>
            <a:endParaRPr lang="nl-NL"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Verdana" panose="020B0604030504040204" pitchFamily="34" charset="0"/>
              </a:rPr>
              <a:t>In de eerste aanvraag stelt de uitvoerder het recht op VKO vast voor een eerste periode van drie maanden. Na een eerste vaststelling volgt het proces van continueren; de uitvoerder dient periodiek vast te stellen of de betrokkenen nog aan de voorwaarden voor het recht voldoen. Dit is niet in alle gevallen eenvoudig. De uitvoerder kan in bepaalde gevallen eenvoudig over actuele gegevens beschikken (bijv. voor ouders in loondienst), voor andere ouders kan de uitvoerder alleen over gegevens beschikbaar in het verleden beschikken (bijv. ondernemers) of over geen gegevens (bijv. recent gestarte ondernemers). </a:t>
            </a:r>
          </a:p>
          <a:p>
            <a:endParaRPr lang="nl-NL" sz="1000" dirty="0"/>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17</a:t>
            </a:fld>
            <a:endParaRPr lang="nl-NL"/>
          </a:p>
        </p:txBody>
      </p:sp>
    </p:spTree>
    <p:extLst>
      <p:ext uri="{BB962C8B-B14F-4D97-AF65-F5344CB8AC3E}">
        <p14:creationId xmlns:p14="http://schemas.microsoft.com/office/powerpoint/2010/main" val="3936114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18</a:t>
            </a:fld>
            <a:endParaRPr lang="nl-NL"/>
          </a:p>
        </p:txBody>
      </p:sp>
    </p:spTree>
    <p:extLst>
      <p:ext uri="{BB962C8B-B14F-4D97-AF65-F5344CB8AC3E}">
        <p14:creationId xmlns:p14="http://schemas.microsoft.com/office/powerpoint/2010/main" val="52163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Hannah</a:t>
            </a:r>
          </a:p>
          <a:p>
            <a:endParaRPr lang="nl-NL" b="1" dirty="0"/>
          </a:p>
          <a:p>
            <a:r>
              <a:rPr lang="nl-NL" b="0" dirty="0"/>
              <a:t>We betrekken burgers door te kijken naar het doenvermogen van een ouder. Oftewel: hoe doenlijk is het nieuwe stelsel? Doenlijkheid hebben we gemeten op basis van vier aspecten uit de literatuur v. gedragspsychologie. Deze zijn met name relevant binnen de sociale zekerheid.</a:t>
            </a:r>
          </a:p>
          <a:p>
            <a:endParaRPr lang="nl-NL" dirty="0"/>
          </a:p>
          <a:p>
            <a:r>
              <a:rPr lang="nl-NL" dirty="0"/>
              <a:t>Analyse per bouwsteen: in hoeverre houdt het nieuwe stelsel rekening met deze ‘bouwsteen’?</a:t>
            </a:r>
          </a:p>
          <a:p>
            <a:pPr marL="228600" indent="-228600">
              <a:buFont typeface="+mj-lt"/>
              <a:buAutoNum type="arabicPeriod"/>
            </a:pPr>
            <a:r>
              <a:rPr lang="nl-NL" dirty="0"/>
              <a:t>Wat vinden jullie van de hoeveelheid ingewikkelde informatie in het nieuwe stelsel?</a:t>
            </a:r>
          </a:p>
          <a:p>
            <a:pPr marL="228600" indent="-228600">
              <a:buFont typeface="+mj-lt"/>
              <a:buAutoNum type="arabicPeriod"/>
            </a:pPr>
            <a:r>
              <a:rPr lang="nl-NL" sz="1800" dirty="0">
                <a:effectLst/>
                <a:latin typeface="Calibri" panose="020F0502020204030204" pitchFamily="34" charset="0"/>
                <a:ea typeface="Calibri" panose="020F0502020204030204" pitchFamily="34" charset="0"/>
              </a:rPr>
              <a:t>Wat vinden jullie van het aantal handelingen dat ouders in het nieuwe stelsel moeten ondernemen?</a:t>
            </a:r>
          </a:p>
          <a:p>
            <a:pPr marL="228600" indent="-228600">
              <a:buFont typeface="+mj-lt"/>
              <a:buAutoNum type="arabicPeriod"/>
            </a:pPr>
            <a:r>
              <a:rPr lang="nl-NL" sz="1800" dirty="0">
                <a:effectLst/>
                <a:latin typeface="Calibri" panose="020F0502020204030204" pitchFamily="34" charset="0"/>
                <a:ea typeface="Calibri" panose="020F0502020204030204" pitchFamily="34" charset="0"/>
              </a:rPr>
              <a:t>In hoeverre geeft het nieuwe stelsel ouders zekerheid over de toekomst?</a:t>
            </a:r>
          </a:p>
          <a:p>
            <a:pPr marL="228600" indent="-228600">
              <a:buFont typeface="+mj-lt"/>
              <a:buAutoNum type="arabicPeriod"/>
            </a:pPr>
            <a:r>
              <a:rPr lang="nl-NL" sz="1800" dirty="0">
                <a:effectLst/>
                <a:latin typeface="Calibri" panose="020F0502020204030204" pitchFamily="34" charset="0"/>
                <a:ea typeface="Calibri" panose="020F0502020204030204" pitchFamily="34" charset="0"/>
              </a:rPr>
              <a:t>Wat vinden jullie van de mate van handelingsvrijheid die ouders hebben in het nieuwe stelsel?</a:t>
            </a:r>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20</a:t>
            </a:fld>
            <a:endParaRPr lang="nl-NL"/>
          </a:p>
        </p:txBody>
      </p:sp>
    </p:spTree>
    <p:extLst>
      <p:ext uri="{BB962C8B-B14F-4D97-AF65-F5344CB8AC3E}">
        <p14:creationId xmlns:p14="http://schemas.microsoft.com/office/powerpoint/2010/main" val="404645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Hannah</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Hoe </a:t>
            </a:r>
            <a:r>
              <a:rPr lang="en-US" dirty="0" err="1"/>
              <a:t>hebben</a:t>
            </a:r>
            <a:r>
              <a:rPr lang="en-US" dirty="0"/>
              <a:t> we burgers (</a:t>
            </a:r>
            <a:r>
              <a:rPr lang="en-US" dirty="0" err="1"/>
              <a:t>ouders</a:t>
            </a:r>
            <a:r>
              <a:rPr lang="en-US" dirty="0"/>
              <a:t>) </a:t>
            </a:r>
            <a:r>
              <a:rPr lang="en-US" dirty="0" err="1"/>
              <a:t>betrokken</a:t>
            </a:r>
            <a:r>
              <a:rPr lang="en-US" dirty="0"/>
              <a:t> </a:t>
            </a:r>
            <a:r>
              <a:rPr lang="en-US" dirty="0" err="1"/>
              <a:t>bij</a:t>
            </a:r>
            <a:r>
              <a:rPr lang="en-US" dirty="0"/>
              <a:t> </a:t>
            </a:r>
            <a:r>
              <a:rPr lang="en-US" dirty="0" err="1"/>
              <a:t>dit</a:t>
            </a:r>
            <a:r>
              <a:rPr lang="en-US" dirty="0"/>
              <a:t> </a:t>
            </a:r>
            <a:r>
              <a:rPr lang="en-US" dirty="0" err="1"/>
              <a:t>onderzoek</a:t>
            </a:r>
            <a:r>
              <a:rPr lang="en-US" dirty="0"/>
              <a:t>? </a:t>
            </a:r>
            <a:r>
              <a:rPr lang="en-US" dirty="0" err="1"/>
              <a:t>Zowel</a:t>
            </a:r>
            <a:r>
              <a:rPr lang="en-US" dirty="0"/>
              <a:t> indirect via experts (</a:t>
            </a:r>
            <a:r>
              <a:rPr lang="en-US" dirty="0" err="1"/>
              <a:t>belangenverenigingen</a:t>
            </a:r>
            <a:r>
              <a:rPr lang="en-US" dirty="0"/>
              <a:t>, </a:t>
            </a:r>
            <a:r>
              <a:rPr lang="en-US" dirty="0" err="1"/>
              <a:t>sociale</a:t>
            </a:r>
            <a:r>
              <a:rPr lang="en-US" dirty="0"/>
              <a:t> </a:t>
            </a:r>
            <a:r>
              <a:rPr lang="en-US" dirty="0" err="1"/>
              <a:t>raadslieden</a:t>
            </a:r>
            <a:r>
              <a:rPr lang="en-US" dirty="0"/>
              <a:t>) en direct met </a:t>
            </a:r>
            <a:r>
              <a:rPr lang="en-US" dirty="0" err="1"/>
              <a:t>ouders</a:t>
            </a:r>
            <a:r>
              <a:rPr lang="en-US" dirty="0"/>
              <a:t>. </a:t>
            </a:r>
            <a:br>
              <a:rPr lang="en-US" dirty="0"/>
            </a:br>
            <a:r>
              <a:rPr lang="en-US" dirty="0"/>
              <a:t>N = </a:t>
            </a:r>
            <a:r>
              <a:rPr lang="en-US" b="0" dirty="0"/>
              <a:t>24</a:t>
            </a:r>
            <a:r>
              <a:rPr lang="nl-NL" dirty="0"/>
              <a:t> (</a:t>
            </a:r>
            <a:r>
              <a:rPr lang="nl-NL" b="1" dirty="0"/>
              <a:t>7</a:t>
            </a:r>
            <a:r>
              <a:rPr lang="nl-NL" dirty="0"/>
              <a:t> gedragsexperts, </a:t>
            </a:r>
            <a:r>
              <a:rPr lang="nl-NL" b="1" dirty="0"/>
              <a:t>10</a:t>
            </a:r>
            <a:r>
              <a:rPr lang="nl-NL" dirty="0"/>
              <a:t> inhoudelijk experts (FNV, sociaal raadslid, IPW), </a:t>
            </a:r>
            <a:r>
              <a:rPr lang="nl-NL" b="1" dirty="0"/>
              <a:t>7</a:t>
            </a:r>
            <a:r>
              <a:rPr lang="nl-NL" dirty="0"/>
              <a:t> ouders (tijdelijk contract, ZZP, onderneming).</a:t>
            </a:r>
          </a:p>
          <a:p>
            <a:endParaRPr lang="nl-NL" dirty="0"/>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21</a:t>
            </a:fld>
            <a:endParaRPr lang="nl-NL"/>
          </a:p>
        </p:txBody>
      </p:sp>
    </p:spTree>
    <p:extLst>
      <p:ext uri="{BB962C8B-B14F-4D97-AF65-F5344CB8AC3E}">
        <p14:creationId xmlns:p14="http://schemas.microsoft.com/office/powerpoint/2010/main" val="2489008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800" b="1" dirty="0"/>
              <a:t>Hannah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hebben</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dan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getoetst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op doenlijkheid?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Eén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klantreis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uit</a:t>
            </a:r>
            <a:r>
              <a:rPr lang="en-US" sz="1800" dirty="0">
                <a:effectLst/>
                <a:latin typeface="Calibri" panose="020F0502020204030204" pitchFamily="34" charset="0"/>
                <a:ea typeface="Calibri" panose="020F0502020204030204" pitchFamily="34" charset="0"/>
                <a:cs typeface="Times New Roman" panose="02020603050405020304" pitchFamily="18" charset="0"/>
              </a:rPr>
              <a:t> het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conceptontwerp</a:t>
            </a:r>
            <a:r>
              <a:rPr lang="en-US" sz="1800" dirty="0">
                <a:effectLst/>
                <a:latin typeface="Calibri" panose="020F0502020204030204" pitchFamily="34" charset="0"/>
                <a:ea typeface="Calibri" panose="020F0502020204030204" pitchFamily="34" charset="0"/>
                <a:cs typeface="Times New Roman" panose="02020603050405020304" pitchFamily="18" charset="0"/>
              </a:rPr>
              <a:t>. Per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stap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keken</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naar</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kansen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&amp;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risico’s</a:t>
            </a:r>
            <a:r>
              <a:rPr lang="en-US" sz="1800" dirty="0">
                <a:effectLst/>
                <a:latin typeface="Calibri" panose="020F0502020204030204" pitchFamily="34" charset="0"/>
                <a:ea typeface="Calibri" panose="020F0502020204030204" pitchFamily="34" charset="0"/>
                <a:cs typeface="Times New Roman" panose="02020603050405020304" pitchFamily="18" charset="0"/>
              </a:rPr>
              <a:t> wat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betreft</a:t>
            </a:r>
            <a:r>
              <a:rPr lang="en-US" sz="1800" dirty="0">
                <a:effectLst/>
                <a:latin typeface="Calibri" panose="020F0502020204030204" pitchFamily="34" charset="0"/>
                <a:ea typeface="Calibri" panose="020F0502020204030204" pitchFamily="34" charset="0"/>
                <a:cs typeface="Times New Roman" panose="02020603050405020304" pitchFamily="18" charset="0"/>
              </a:rPr>
              <a:t> doenlijkheid.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22</a:t>
            </a:fld>
            <a:endParaRPr lang="nl-NL"/>
          </a:p>
        </p:txBody>
      </p:sp>
    </p:spTree>
    <p:extLst>
      <p:ext uri="{BB962C8B-B14F-4D97-AF65-F5344CB8AC3E}">
        <p14:creationId xmlns:p14="http://schemas.microsoft.com/office/powerpoint/2010/main" val="291294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gaat</a:t>
            </a:r>
            <a:r>
              <a:rPr lang="en-US" dirty="0"/>
              <a:t> om </a:t>
            </a:r>
            <a:r>
              <a:rPr lang="en-US" dirty="0" err="1"/>
              <a:t>een</a:t>
            </a:r>
            <a:r>
              <a:rPr lang="en-US" dirty="0"/>
              <a:t> BEELD van het </a:t>
            </a:r>
            <a:r>
              <a:rPr lang="en-US" dirty="0" err="1"/>
              <a:t>nieuwe</a:t>
            </a:r>
            <a:r>
              <a:rPr lang="en-US" dirty="0"/>
              <a:t> </a:t>
            </a:r>
            <a:r>
              <a:rPr lang="en-US" dirty="0" err="1"/>
              <a:t>stelsel</a:t>
            </a:r>
            <a:r>
              <a:rPr lang="en-US" dirty="0"/>
              <a:t>. De details ga </a:t>
            </a:r>
            <a:r>
              <a:rPr lang="en-US" dirty="0" err="1"/>
              <a:t>ik</a:t>
            </a:r>
            <a:r>
              <a:rPr lang="en-US" dirty="0"/>
              <a:t> </a:t>
            </a:r>
            <a:r>
              <a:rPr lang="en-US" dirty="0" err="1"/>
              <a:t>niet</a:t>
            </a:r>
            <a:r>
              <a:rPr lang="en-US" dirty="0"/>
              <a:t> op in (</a:t>
            </a:r>
            <a:r>
              <a:rPr lang="en-US" dirty="0" err="1"/>
              <a:t>overgangsperiodes</a:t>
            </a:r>
            <a:r>
              <a:rPr lang="en-US" dirty="0"/>
              <a:t> </a:t>
            </a:r>
            <a:r>
              <a:rPr lang="en-US" dirty="0" err="1"/>
              <a:t>etc</a:t>
            </a:r>
            <a:r>
              <a:rPr lang="en-US" dirty="0"/>
              <a:t>) – </a:t>
            </a:r>
            <a:r>
              <a:rPr lang="en-US" dirty="0" err="1"/>
              <a:t>dat</a:t>
            </a:r>
            <a:r>
              <a:rPr lang="en-US" dirty="0"/>
              <a:t> is nu </a:t>
            </a:r>
            <a:r>
              <a:rPr lang="en-US" dirty="0" err="1"/>
              <a:t>niet</a:t>
            </a:r>
            <a:r>
              <a:rPr lang="en-US" dirty="0"/>
              <a:t> relevant. </a:t>
            </a:r>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4</a:t>
            </a:fld>
            <a:endParaRPr lang="nl-NL"/>
          </a:p>
        </p:txBody>
      </p:sp>
    </p:spTree>
    <p:extLst>
      <p:ext uri="{BB962C8B-B14F-4D97-AF65-F5344CB8AC3E}">
        <p14:creationId xmlns:p14="http://schemas.microsoft.com/office/powerpoint/2010/main" val="3737898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Over het algemeen zijn dit de conclusies over verbeteringen van het nieuwe stelsel. Hier zitten wel wat kanttekeningen aan. </a:t>
            </a:r>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24</a:t>
            </a:fld>
            <a:endParaRPr lang="nl-NL"/>
          </a:p>
        </p:txBody>
      </p:sp>
    </p:spTree>
    <p:extLst>
      <p:ext uri="{BB962C8B-B14F-4D97-AF65-F5344CB8AC3E}">
        <p14:creationId xmlns:p14="http://schemas.microsoft.com/office/powerpoint/2010/main" val="500213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Kans op fouten neemt af, omdat nu de verantwoordelijkheid meer bij de kinderopvangorganisaties ligt. Die doen gaande weg </a:t>
            </a:r>
            <a:r>
              <a:rPr lang="nl-NL" dirty="0" err="1"/>
              <a:t>ervarign</a:t>
            </a:r>
            <a:r>
              <a:rPr lang="nl-NL" dirty="0"/>
              <a:t> op met het aanvragen van de vergoeding. Hierdoor is het waarschijnlijk dat de kans op fouten n in dit proces afneemt. </a:t>
            </a:r>
          </a:p>
          <a:p>
            <a:endParaRPr lang="nl-NL" dirty="0"/>
          </a:p>
          <a:p>
            <a:r>
              <a:rPr lang="nl-NL" dirty="0"/>
              <a:t>Als ouders de KOO niet vertrouwen, zal het juist een tegengestelde werking hebben en zal er meer onzekerheid ontstaan bij ouders. </a:t>
            </a:r>
          </a:p>
          <a:p>
            <a:endParaRPr lang="nl-NL" dirty="0"/>
          </a:p>
          <a:p>
            <a:endParaRPr lang="nl-NL" dirty="0"/>
          </a:p>
          <a:p>
            <a:r>
              <a:rPr lang="nl-NL" dirty="0"/>
              <a:t>Kanttekening: ouders die zelf bewijsstukken moeten aanleveren </a:t>
            </a:r>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25</a:t>
            </a:fld>
            <a:endParaRPr lang="nl-NL"/>
          </a:p>
        </p:txBody>
      </p:sp>
    </p:spTree>
    <p:extLst>
      <p:ext uri="{BB962C8B-B14F-4D97-AF65-F5344CB8AC3E}">
        <p14:creationId xmlns:p14="http://schemas.microsoft.com/office/powerpoint/2010/main" val="178459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Kans op fouten neemt af, omdat nu de verantwoordelijkheid meer bij de kinderopvangorganisaties ligt. Die doen gaande weg </a:t>
            </a:r>
            <a:r>
              <a:rPr lang="nl-NL" dirty="0" err="1"/>
              <a:t>ervarign</a:t>
            </a:r>
            <a:r>
              <a:rPr lang="nl-NL" dirty="0"/>
              <a:t> op met het aanvragen van de vergoeding. Hierdoor is het waarschijnlijk dat de kans op fouten n in dit proces afneemt. </a:t>
            </a:r>
          </a:p>
          <a:p>
            <a:endParaRPr lang="nl-NL" dirty="0"/>
          </a:p>
          <a:p>
            <a:r>
              <a:rPr lang="nl-NL" dirty="0"/>
              <a:t>Kanttekening; uitwerking en hoe het wordt gecommuniceerd met ouders </a:t>
            </a:r>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26</a:t>
            </a:fld>
            <a:endParaRPr lang="nl-NL"/>
          </a:p>
        </p:txBody>
      </p:sp>
    </p:spTree>
    <p:extLst>
      <p:ext uri="{BB962C8B-B14F-4D97-AF65-F5344CB8AC3E}">
        <p14:creationId xmlns:p14="http://schemas.microsoft.com/office/powerpoint/2010/main" val="3788764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Kans op fouten neemt af, omdat nu de verantwoordelijkheid meer bij de kinderopvangorganisaties ligt. Die doen gaande weg </a:t>
            </a:r>
            <a:r>
              <a:rPr lang="nl-NL" dirty="0" err="1"/>
              <a:t>ervarign</a:t>
            </a:r>
            <a:r>
              <a:rPr lang="nl-NL" dirty="0"/>
              <a:t> op met het aanvragen van de vergoeding. Hierdoor is het waarschijnlijk dat de kans op fouten n in dit proces afneemt.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latin typeface="Domus Light" pitchFamily="2" charset="77"/>
              </a:rPr>
              <a:t>Kanttekening: drie maandelijkse toets op voldoen arbeidseis, kan onzekerheid veroorzaken voor bijv. zzp’ers</a:t>
            </a:r>
          </a:p>
          <a:p>
            <a:endParaRPr lang="nl-NL" dirty="0"/>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27</a:t>
            </a:fld>
            <a:endParaRPr lang="nl-NL"/>
          </a:p>
        </p:txBody>
      </p:sp>
    </p:spTree>
    <p:extLst>
      <p:ext uri="{BB962C8B-B14F-4D97-AF65-F5344CB8AC3E}">
        <p14:creationId xmlns:p14="http://schemas.microsoft.com/office/powerpoint/2010/main" val="2772903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Domus Light" pitchFamily="2" charset="77"/>
              </a:rPr>
              <a:t>- Flexibel omgaan met uren en dagen, want niet gekoppeld aan de vergoeding (behalve ouderbijdrage). Hierdoor neemt de handelingsvrijheid van ouders toe. </a:t>
            </a:r>
            <a:endParaRPr lang="nl-NL" dirty="0"/>
          </a:p>
          <a:p>
            <a:r>
              <a:rPr lang="nl-NL" sz="1200" dirty="0">
                <a:latin typeface="Domus Light" pitchFamily="2" charset="77"/>
              </a:rPr>
              <a:t>- Hogere toegankelijkheid kinderopvang door verruiming arbeidseis </a:t>
            </a:r>
            <a:endParaRPr lang="nl-NL" dirty="0"/>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dirty="0">
                <a:latin typeface="Domus Light" pitchFamily="2" charset="77"/>
              </a:rPr>
              <a:t>Kanttekening: voor sommige ouders wordt KO niet goedkoper &amp; zorgen over grote vraag en weinig plek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28</a:t>
            </a:fld>
            <a:endParaRPr lang="nl-NL"/>
          </a:p>
        </p:txBody>
      </p:sp>
    </p:spTree>
    <p:extLst>
      <p:ext uri="{BB962C8B-B14F-4D97-AF65-F5344CB8AC3E}">
        <p14:creationId xmlns:p14="http://schemas.microsoft.com/office/powerpoint/2010/main" val="3683841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Risicogroepen</a:t>
            </a:r>
            <a:r>
              <a:rPr lang="en-US" dirty="0"/>
              <a:t>:</a:t>
            </a:r>
          </a:p>
          <a:p>
            <a:pPr marL="171450" indent="-171450">
              <a:buFontTx/>
              <a:buChar char="-"/>
            </a:pPr>
            <a:r>
              <a:rPr lang="en-US" dirty="0" err="1"/>
              <a:t>Zonder</a:t>
            </a:r>
            <a:r>
              <a:rPr lang="en-US" dirty="0"/>
              <a:t> </a:t>
            </a:r>
            <a:r>
              <a:rPr lang="en-US" dirty="0" err="1"/>
              <a:t>vaste</a:t>
            </a:r>
            <a:r>
              <a:rPr lang="en-US" dirty="0"/>
              <a:t> </a:t>
            </a:r>
            <a:r>
              <a:rPr lang="en-US" dirty="0" err="1"/>
              <a:t>arbeidsrelatie</a:t>
            </a:r>
            <a:endParaRPr lang="en-US" dirty="0"/>
          </a:p>
          <a:p>
            <a:pPr marL="171450" indent="-171450">
              <a:buFontTx/>
              <a:buChar char="-"/>
            </a:pPr>
            <a:r>
              <a:rPr lang="en-US" dirty="0" err="1"/>
              <a:t>Beperkte</a:t>
            </a:r>
            <a:r>
              <a:rPr lang="en-US" dirty="0"/>
              <a:t> </a:t>
            </a:r>
            <a:r>
              <a:rPr lang="en-US" dirty="0" err="1"/>
              <a:t>digitale</a:t>
            </a:r>
            <a:r>
              <a:rPr lang="en-US" dirty="0"/>
              <a:t> </a:t>
            </a:r>
            <a:r>
              <a:rPr lang="en-US" dirty="0" err="1"/>
              <a:t>vaardigheden</a:t>
            </a:r>
            <a:r>
              <a:rPr lang="en-US" dirty="0"/>
              <a:t> (</a:t>
            </a:r>
            <a:r>
              <a:rPr lang="en-US" dirty="0" err="1"/>
              <a:t>laaggeletterd</a:t>
            </a:r>
            <a:r>
              <a:rPr lang="en-US" dirty="0"/>
              <a:t>)</a:t>
            </a:r>
          </a:p>
          <a:p>
            <a:pPr marL="171450" indent="-171450">
              <a:buFontTx/>
              <a:buChar char="-"/>
            </a:pPr>
            <a:r>
              <a:rPr lang="en-US" dirty="0" err="1"/>
              <a:t>Levensgebeurtenis</a:t>
            </a:r>
            <a:r>
              <a:rPr lang="en-US" dirty="0"/>
              <a:t>: </a:t>
            </a:r>
            <a:r>
              <a:rPr lang="en-US" dirty="0" err="1"/>
              <a:t>baan</a:t>
            </a:r>
            <a:r>
              <a:rPr lang="en-US" dirty="0"/>
              <a:t> </a:t>
            </a:r>
            <a:r>
              <a:rPr lang="en-US" dirty="0" err="1"/>
              <a:t>verliezen</a:t>
            </a:r>
            <a:r>
              <a:rPr lang="en-US" dirty="0"/>
              <a:t> of </a:t>
            </a:r>
            <a:r>
              <a:rPr lang="en-US" dirty="0" err="1"/>
              <a:t>een</a:t>
            </a:r>
            <a:r>
              <a:rPr lang="en-US" dirty="0"/>
              <a:t> </a:t>
            </a:r>
            <a:r>
              <a:rPr lang="en-US" dirty="0" err="1"/>
              <a:t>echtscheiding</a:t>
            </a:r>
            <a:endParaRPr lang="en-US" dirty="0"/>
          </a:p>
          <a:p>
            <a:pPr marL="171450" indent="-171450">
              <a:buFontTx/>
              <a:buChar char="-"/>
            </a:pPr>
            <a:r>
              <a:rPr lang="en-US" dirty="0" err="1"/>
              <a:t>Ouder</a:t>
            </a:r>
            <a:r>
              <a:rPr lang="en-US" dirty="0"/>
              <a:t> </a:t>
            </a:r>
            <a:r>
              <a:rPr lang="en-US" dirty="0" err="1"/>
              <a:t>smet</a:t>
            </a:r>
            <a:r>
              <a:rPr lang="en-US" dirty="0"/>
              <a:t> </a:t>
            </a:r>
            <a:r>
              <a:rPr lang="en-US" dirty="0" err="1"/>
              <a:t>een</a:t>
            </a:r>
            <a:r>
              <a:rPr lang="en-US" dirty="0"/>
              <a:t> </a:t>
            </a:r>
            <a:r>
              <a:rPr lang="en-US" dirty="0" err="1"/>
              <a:t>laag</a:t>
            </a:r>
            <a:r>
              <a:rPr lang="en-US" dirty="0"/>
              <a:t> of </a:t>
            </a:r>
            <a:r>
              <a:rPr lang="en-US" dirty="0" err="1"/>
              <a:t>wisselend</a:t>
            </a:r>
            <a:r>
              <a:rPr lang="en-US" dirty="0"/>
              <a:t> </a:t>
            </a:r>
            <a:r>
              <a:rPr lang="en-US" dirty="0" err="1"/>
              <a:t>inkomen</a:t>
            </a:r>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29</a:t>
            </a:fld>
            <a:endParaRPr lang="nl-NL"/>
          </a:p>
        </p:txBody>
      </p:sp>
    </p:spTree>
    <p:extLst>
      <p:ext uri="{BB962C8B-B14F-4D97-AF65-F5344CB8AC3E}">
        <p14:creationId xmlns:p14="http://schemas.microsoft.com/office/powerpoint/2010/main" val="854980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Kans op fouten neemt af, omdat nu de verantwoordelijkheid meer bij de kinderopvangorganisaties ligt. Die doen gaande weg </a:t>
            </a:r>
            <a:r>
              <a:rPr lang="nl-NL" dirty="0" err="1"/>
              <a:t>ervarign</a:t>
            </a:r>
            <a:r>
              <a:rPr lang="nl-NL" dirty="0"/>
              <a:t> op met het aanvragen van de vergoeding. Hierdoor is het waarschijnlijk dat de kans op fouten n in dit proces afneemt.  </a:t>
            </a:r>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30</a:t>
            </a:fld>
            <a:endParaRPr lang="nl-NL"/>
          </a:p>
        </p:txBody>
      </p:sp>
    </p:spTree>
    <p:extLst>
      <p:ext uri="{BB962C8B-B14F-4D97-AF65-F5344CB8AC3E}">
        <p14:creationId xmlns:p14="http://schemas.microsoft.com/office/powerpoint/2010/main" val="1021110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Kans op fouten neemt af, omdat nu de verantwoordelijkheid meer bij de kinderopvangorganisaties ligt. Die doen gaande weg </a:t>
            </a:r>
            <a:r>
              <a:rPr lang="nl-NL" dirty="0" err="1"/>
              <a:t>ervarign</a:t>
            </a:r>
            <a:r>
              <a:rPr lang="nl-NL" dirty="0"/>
              <a:t> op met het aanvragen van de vergoeding. Hierdoor is het waarschijnlijk dat de kans op fouten n in dit proces afneemt. </a:t>
            </a:r>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31</a:t>
            </a:fld>
            <a:endParaRPr lang="nl-NL"/>
          </a:p>
        </p:txBody>
      </p:sp>
    </p:spTree>
    <p:extLst>
      <p:ext uri="{BB962C8B-B14F-4D97-AF65-F5344CB8AC3E}">
        <p14:creationId xmlns:p14="http://schemas.microsoft.com/office/powerpoint/2010/main" val="1474364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32</a:t>
            </a:fld>
            <a:endParaRPr lang="nl-NL"/>
          </a:p>
        </p:txBody>
      </p:sp>
    </p:spTree>
    <p:extLst>
      <p:ext uri="{BB962C8B-B14F-4D97-AF65-F5344CB8AC3E}">
        <p14:creationId xmlns:p14="http://schemas.microsoft.com/office/powerpoint/2010/main" val="3732678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iets wat we </a:t>
            </a:r>
            <a:r>
              <a:rPr lang="nl-NL" dirty="0" err="1"/>
              <a:t>terughoorden</a:t>
            </a:r>
            <a:r>
              <a:rPr lang="nl-NL" dirty="0"/>
              <a:t> vanuit de focusgroep met de ouders </a:t>
            </a:r>
          </a:p>
          <a:p>
            <a:endParaRPr lang="nl-NL" dirty="0"/>
          </a:p>
          <a:p>
            <a:r>
              <a:rPr lang="nl-NL" dirty="0"/>
              <a:t>Advies: zorg ervoor dat de </a:t>
            </a:r>
            <a:r>
              <a:rPr lang="nl-NL" dirty="0" err="1"/>
              <a:t>handelng</a:t>
            </a:r>
            <a:r>
              <a:rPr lang="nl-NL" dirty="0"/>
              <a:t> die uiteindelijk nodig zijn er zo min mogelijk zijn en dat ze simpel mogelijk zijn. </a:t>
            </a:r>
          </a:p>
          <a:p>
            <a:r>
              <a:rPr lang="nl-NL" dirty="0"/>
              <a:t>Toets dit ook bij de doelgroep.</a:t>
            </a:r>
          </a:p>
          <a:p>
            <a:r>
              <a:rPr lang="nl-NL" dirty="0"/>
              <a:t>Zorg ervoor dat je ook bewijs voor arbeidseis op een andere dan een digitale manier kan aanleveren of dat er hulp beschikbaar is. </a:t>
            </a:r>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33</a:t>
            </a:fld>
            <a:endParaRPr lang="nl-NL"/>
          </a:p>
        </p:txBody>
      </p:sp>
    </p:spTree>
    <p:extLst>
      <p:ext uri="{BB962C8B-B14F-4D97-AF65-F5344CB8AC3E}">
        <p14:creationId xmlns:p14="http://schemas.microsoft.com/office/powerpoint/2010/main" val="1418101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gaat</a:t>
            </a:r>
            <a:r>
              <a:rPr lang="en-US" dirty="0"/>
              <a:t> om </a:t>
            </a:r>
            <a:r>
              <a:rPr lang="en-US" dirty="0" err="1"/>
              <a:t>een</a:t>
            </a:r>
            <a:r>
              <a:rPr lang="en-US" dirty="0"/>
              <a:t> BEELD van het </a:t>
            </a:r>
            <a:r>
              <a:rPr lang="en-US" dirty="0" err="1"/>
              <a:t>nieuwe</a:t>
            </a:r>
            <a:r>
              <a:rPr lang="en-US" dirty="0"/>
              <a:t> </a:t>
            </a:r>
            <a:r>
              <a:rPr lang="en-US" dirty="0" err="1"/>
              <a:t>stelsel</a:t>
            </a:r>
            <a:r>
              <a:rPr lang="en-US" dirty="0"/>
              <a:t>. De details ga </a:t>
            </a:r>
            <a:r>
              <a:rPr lang="en-US" dirty="0" err="1"/>
              <a:t>ik</a:t>
            </a:r>
            <a:r>
              <a:rPr lang="en-US" dirty="0"/>
              <a:t> </a:t>
            </a:r>
            <a:r>
              <a:rPr lang="en-US" dirty="0" err="1"/>
              <a:t>niet</a:t>
            </a:r>
            <a:r>
              <a:rPr lang="en-US" dirty="0"/>
              <a:t> op in (</a:t>
            </a:r>
            <a:r>
              <a:rPr lang="en-US" dirty="0" err="1"/>
              <a:t>overgangsperiodes</a:t>
            </a:r>
            <a:r>
              <a:rPr lang="en-US" dirty="0"/>
              <a:t> </a:t>
            </a:r>
            <a:r>
              <a:rPr lang="en-US" dirty="0" err="1"/>
              <a:t>etc</a:t>
            </a:r>
            <a:r>
              <a:rPr lang="en-US" dirty="0"/>
              <a:t>) – </a:t>
            </a:r>
            <a:r>
              <a:rPr lang="en-US" dirty="0" err="1"/>
              <a:t>dat</a:t>
            </a:r>
            <a:r>
              <a:rPr lang="en-US" dirty="0"/>
              <a:t> is nu </a:t>
            </a:r>
            <a:r>
              <a:rPr lang="en-US" dirty="0" err="1"/>
              <a:t>niet</a:t>
            </a:r>
            <a:r>
              <a:rPr lang="en-US" dirty="0"/>
              <a:t> relevant. </a:t>
            </a:r>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5</a:t>
            </a:fld>
            <a:endParaRPr lang="nl-NL"/>
          </a:p>
        </p:txBody>
      </p:sp>
    </p:spTree>
    <p:extLst>
      <p:ext uri="{BB962C8B-B14F-4D97-AF65-F5344CB8AC3E}">
        <p14:creationId xmlns:p14="http://schemas.microsoft.com/office/powerpoint/2010/main" val="3523502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Vooral voor risico groepen: </a:t>
            </a:r>
          </a:p>
          <a:p>
            <a:pPr marL="171450" indent="-171450">
              <a:buFontTx/>
              <a:buChar char="-"/>
            </a:pPr>
            <a:r>
              <a:rPr lang="nl-NL" dirty="0"/>
              <a:t>Lage inkomens (last van prijsstijging)</a:t>
            </a:r>
          </a:p>
          <a:p>
            <a:pPr marL="171450" indent="-171450">
              <a:buFontTx/>
              <a:buChar char="-"/>
            </a:pPr>
            <a:r>
              <a:rPr lang="nl-NL" dirty="0"/>
              <a:t>Mensen zonder vaste arbeidsrelatie: kunnen plek in 3 maanden verliezen en zouden dan weer in de wachtrij moeten </a:t>
            </a:r>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34</a:t>
            </a:fld>
            <a:endParaRPr lang="nl-NL"/>
          </a:p>
        </p:txBody>
      </p:sp>
    </p:spTree>
    <p:extLst>
      <p:ext uri="{BB962C8B-B14F-4D97-AF65-F5344CB8AC3E}">
        <p14:creationId xmlns:p14="http://schemas.microsoft.com/office/powerpoint/2010/main" val="2606392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36</a:t>
            </a:fld>
            <a:endParaRPr lang="nl-NL"/>
          </a:p>
        </p:txBody>
      </p:sp>
    </p:spTree>
    <p:extLst>
      <p:ext uri="{BB962C8B-B14F-4D97-AF65-F5344CB8AC3E}">
        <p14:creationId xmlns:p14="http://schemas.microsoft.com/office/powerpoint/2010/main" val="431212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gaat</a:t>
            </a:r>
            <a:r>
              <a:rPr lang="en-US" dirty="0"/>
              <a:t> om </a:t>
            </a:r>
            <a:r>
              <a:rPr lang="en-US" dirty="0" err="1"/>
              <a:t>een</a:t>
            </a:r>
            <a:r>
              <a:rPr lang="en-US" dirty="0"/>
              <a:t> BEELD van het </a:t>
            </a:r>
            <a:r>
              <a:rPr lang="en-US" dirty="0" err="1"/>
              <a:t>nieuwe</a:t>
            </a:r>
            <a:r>
              <a:rPr lang="en-US" dirty="0"/>
              <a:t> </a:t>
            </a:r>
            <a:r>
              <a:rPr lang="en-US" dirty="0" err="1"/>
              <a:t>stelsel</a:t>
            </a:r>
            <a:r>
              <a:rPr lang="en-US" dirty="0"/>
              <a:t>. De details ga </a:t>
            </a:r>
            <a:r>
              <a:rPr lang="en-US" dirty="0" err="1"/>
              <a:t>ik</a:t>
            </a:r>
            <a:r>
              <a:rPr lang="en-US" dirty="0"/>
              <a:t> </a:t>
            </a:r>
            <a:r>
              <a:rPr lang="en-US" dirty="0" err="1"/>
              <a:t>niet</a:t>
            </a:r>
            <a:r>
              <a:rPr lang="en-US" dirty="0"/>
              <a:t> op in (</a:t>
            </a:r>
            <a:r>
              <a:rPr lang="en-US" dirty="0" err="1"/>
              <a:t>overgangsperiodes</a:t>
            </a:r>
            <a:r>
              <a:rPr lang="en-US" dirty="0"/>
              <a:t> </a:t>
            </a:r>
            <a:r>
              <a:rPr lang="en-US" dirty="0" err="1"/>
              <a:t>etc</a:t>
            </a:r>
            <a:r>
              <a:rPr lang="en-US" dirty="0"/>
              <a:t>) – </a:t>
            </a:r>
            <a:r>
              <a:rPr lang="en-US" dirty="0" err="1"/>
              <a:t>dat</a:t>
            </a:r>
            <a:r>
              <a:rPr lang="en-US" dirty="0"/>
              <a:t> is nu </a:t>
            </a:r>
            <a:r>
              <a:rPr lang="en-US" dirty="0" err="1"/>
              <a:t>niet</a:t>
            </a:r>
            <a:r>
              <a:rPr lang="en-US" dirty="0"/>
              <a:t> relevant. </a:t>
            </a:r>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38</a:t>
            </a:fld>
            <a:endParaRPr lang="nl-NL"/>
          </a:p>
        </p:txBody>
      </p:sp>
    </p:spTree>
    <p:extLst>
      <p:ext uri="{BB962C8B-B14F-4D97-AF65-F5344CB8AC3E}">
        <p14:creationId xmlns:p14="http://schemas.microsoft.com/office/powerpoint/2010/main" val="2622167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Martijn, Diede, Hannah</a:t>
            </a:r>
          </a:p>
          <a:p>
            <a:endParaRPr lang="nl-NL" noProof="0" dirty="0"/>
          </a:p>
          <a:p>
            <a:r>
              <a:rPr lang="nl-NL" noProof="0" dirty="0"/>
              <a:t>- We hadden een korte onderzoeksperiode, waarin we doenlijkheid beperkt konden onderzoeken. Toch wilden we het doen om impact te maken. cruciaal: de beperkingen van </a:t>
            </a:r>
            <a:r>
              <a:rPr lang="nl-NL" noProof="0" dirty="0" err="1"/>
              <a:t>doenlijkheidtoets</a:t>
            </a:r>
            <a:r>
              <a:rPr lang="nl-NL" noProof="0" dirty="0"/>
              <a:t> communiceren.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Werving doelgroep is relevant omdat doenlijkheid in dit geval JUIST belangrijk was voor risicogroepen.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Wat zijn onze ervaringen met een focusgroep? Welke informatie haalden we daar wel en niet uit? Maar ook: hoe is het om bij hen een stelsel te toetsen, wat nog niet helemaal is uitgewerkt? Het is een onderzoek naar een hypothetische situatie</a:t>
            </a:r>
          </a:p>
          <a:p>
            <a:pPr marL="171450" indent="-171450">
              <a:buFontTx/>
              <a:buChar char="-"/>
            </a:pPr>
            <a:r>
              <a:rPr lang="nl-NL" noProof="0" dirty="0"/>
              <a:t>Je hebt niet alle gedetailleerde informatie (hoe zit het portaal eruit; hoe moet je bewijs aanleveren?) om doenlijkheid gedetailleerd te toetsen. Het voordeel is dat je hier wel advies over kan geven, en dat je in dit geval de hoofdelementen kan toetsen van nieuw beleid. Nadeel is dat je soms niet goed kan zeggen wat de impact gaat zijn op de doenlijkheid. Vaak hangt het ook af van hoe de uitwerking gaat zijn, hoe het gecommuniceerd gaat worden. Dit is oké, als er nog een impactanalyse gaat zijn wanneer het stelsel helemaal is uitgewerkt. </a:t>
            </a:r>
          </a:p>
          <a:p>
            <a:pPr marL="171450" indent="-171450">
              <a:buFontTx/>
              <a:buChar char="-"/>
            </a:pPr>
            <a:endParaRPr lang="nl-NL" noProof="0" dirty="0"/>
          </a:p>
          <a:p>
            <a:pPr marL="171450" indent="-171450">
              <a:buFontTx/>
              <a:buChar char="-"/>
            </a:pPr>
            <a:endParaRPr lang="nl-NL" noProof="0" dirty="0"/>
          </a:p>
          <a:p>
            <a:pPr marL="171450" indent="-171450">
              <a:buFontTx/>
              <a:buChar char="-"/>
            </a:pPr>
            <a:endParaRPr lang="nl-NL" noProof="0" dirty="0"/>
          </a:p>
        </p:txBody>
      </p:sp>
      <p:sp>
        <p:nvSpPr>
          <p:cNvPr id="4" name="Slide Number Placeholder 3"/>
          <p:cNvSpPr>
            <a:spLocks noGrp="1"/>
          </p:cNvSpPr>
          <p:nvPr>
            <p:ph type="sldNum" sz="quarter" idx="5"/>
          </p:nvPr>
        </p:nvSpPr>
        <p:spPr/>
        <p:txBody>
          <a:bodyPr/>
          <a:lstStyle/>
          <a:p>
            <a:fld id="{22417FD6-80F4-DF41-87DE-8DB040A9F0B7}" type="slidenum">
              <a:rPr lang="nl-NL" smtClean="0"/>
              <a:t>39</a:t>
            </a:fld>
            <a:endParaRPr lang="nl-NL"/>
          </a:p>
        </p:txBody>
      </p:sp>
    </p:spTree>
    <p:extLst>
      <p:ext uri="{BB962C8B-B14F-4D97-AF65-F5344CB8AC3E}">
        <p14:creationId xmlns:p14="http://schemas.microsoft.com/office/powerpoint/2010/main" val="2986682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Martijn, Diede, Hannah</a:t>
            </a:r>
          </a:p>
          <a:p>
            <a:endParaRPr lang="nl-NL" noProof="0" dirty="0"/>
          </a:p>
          <a:p>
            <a:r>
              <a:rPr lang="nl-NL" noProof="0" dirty="0"/>
              <a:t>- We hadden een korte onderzoeksperiode, waarin we doenlijkheid beperkt konden onderzoeken. Toch wilden we het doen om impact te maken. cruciaal: de beperkingen van </a:t>
            </a:r>
            <a:r>
              <a:rPr lang="nl-NL" noProof="0" dirty="0" err="1"/>
              <a:t>doenlijkheidtoets</a:t>
            </a:r>
            <a:r>
              <a:rPr lang="nl-NL" noProof="0" dirty="0"/>
              <a:t> communiceren.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Werving doelgroep is relevant omdat doenlijkheid in dit geval JUIST belangrijk was voor risicogroepen.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Wat zijn onze ervaringen met een focusgroep? Welke informatie haalden we daar wel en niet uit? Maar ook: hoe is het om bij hen een stelsel te toetsen, wat nog niet helemaal is uitgewerkt? Het is een onderzoek naar een hypothetische situatie</a:t>
            </a:r>
          </a:p>
          <a:p>
            <a:pPr marL="171450" indent="-171450">
              <a:buFontTx/>
              <a:buChar char="-"/>
            </a:pPr>
            <a:r>
              <a:rPr lang="nl-NL" noProof="0" dirty="0"/>
              <a:t>Je hebt niet alle gedetailleerde informatie (hoe zit het portaal eruit; hoe moet je bewijs aanleveren?) om doenlijkheid gedetailleerd te toetsen. Het voordeel is dat je hier wel advies over kan geven, en dat je in dit geval de hoofdelementen kan toetsen van nieuw beleid. Nadeel is dat je soms niet goed kan zeggen wat de impact gaat zijn op de doenlijkheid. Vaak hangt het ook af van hoe de uitwerking gaat zijn, hoe het gecommuniceerd gaat worden. Dit is oké, als er nog een impactanalyse gaat zijn wanneer het stelsel helemaal is uitgewerkt. </a:t>
            </a:r>
          </a:p>
          <a:p>
            <a:pPr marL="171450" indent="-171450">
              <a:buFontTx/>
              <a:buChar char="-"/>
            </a:pPr>
            <a:endParaRPr lang="nl-NL" noProof="0" dirty="0"/>
          </a:p>
          <a:p>
            <a:pPr marL="171450" indent="-171450">
              <a:buFontTx/>
              <a:buChar char="-"/>
            </a:pPr>
            <a:endParaRPr lang="nl-NL" noProof="0" dirty="0"/>
          </a:p>
          <a:p>
            <a:pPr marL="171450" indent="-171450">
              <a:buFontTx/>
              <a:buChar char="-"/>
            </a:pPr>
            <a:endParaRPr lang="nl-NL" noProof="0" dirty="0"/>
          </a:p>
        </p:txBody>
      </p:sp>
      <p:sp>
        <p:nvSpPr>
          <p:cNvPr id="4" name="Slide Number Placeholder 3"/>
          <p:cNvSpPr>
            <a:spLocks noGrp="1"/>
          </p:cNvSpPr>
          <p:nvPr>
            <p:ph type="sldNum" sz="quarter" idx="5"/>
          </p:nvPr>
        </p:nvSpPr>
        <p:spPr/>
        <p:txBody>
          <a:bodyPr/>
          <a:lstStyle/>
          <a:p>
            <a:fld id="{22417FD6-80F4-DF41-87DE-8DB040A9F0B7}" type="slidenum">
              <a:rPr lang="nl-NL" smtClean="0"/>
              <a:t>40</a:t>
            </a:fld>
            <a:endParaRPr lang="nl-NL"/>
          </a:p>
        </p:txBody>
      </p:sp>
    </p:spTree>
    <p:extLst>
      <p:ext uri="{BB962C8B-B14F-4D97-AF65-F5344CB8AC3E}">
        <p14:creationId xmlns:p14="http://schemas.microsoft.com/office/powerpoint/2010/main" val="3510215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Martijn, Diede, Hannah</a:t>
            </a:r>
          </a:p>
          <a:p>
            <a:endParaRPr lang="nl-NL" noProof="0" dirty="0"/>
          </a:p>
          <a:p>
            <a:r>
              <a:rPr lang="nl-NL" noProof="0" dirty="0"/>
              <a:t>- We hadden een korte onderzoeksperiode, waarin we doenlijkheid beperkt konden onderzoeken. Toch wilden we het doen om impact te maken. cruciaal: de beperkingen van </a:t>
            </a:r>
            <a:r>
              <a:rPr lang="nl-NL" noProof="0" dirty="0" err="1"/>
              <a:t>doenlijkheidtoets</a:t>
            </a:r>
            <a:r>
              <a:rPr lang="nl-NL" noProof="0" dirty="0"/>
              <a:t> communiceren.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Werving doelgroep is relevant omdat doenlijkheid in dit geval JUIST belangrijk was voor risicogroepen.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Wat zijn onze ervaringen met een focusgroep? Welke informatie haalden we daar wel en niet uit? Maar ook: hoe is het om bij hen een stelsel te toetsen, wat nog niet helemaal is uitgewerkt? Het is een onderzoek naar een hypothetische situatie</a:t>
            </a:r>
          </a:p>
          <a:p>
            <a:pPr marL="171450" indent="-171450">
              <a:buFontTx/>
              <a:buChar char="-"/>
            </a:pPr>
            <a:r>
              <a:rPr lang="nl-NL" noProof="0" dirty="0"/>
              <a:t>Je hebt niet alle gedetailleerde informatie (hoe zit het portaal eruit; hoe moet je bewijs aanleveren?) om doenlijkheid gedetailleerd te toetsen. Het voordeel is dat je hier wel advies over kan geven, en dat je in dit geval de hoofdelementen kan toetsen van nieuw beleid. Nadeel is dat je soms niet goed kan zeggen wat de impact gaat zijn op de doenlijkheid. Vaak hangt het ook af van hoe de uitwerking gaat zijn, hoe het gecommuniceerd gaat worden. Dit is oké, als er nog een impactanalyse gaat zijn wanneer het stelsel helemaal is uitgewerkt. </a:t>
            </a:r>
          </a:p>
          <a:p>
            <a:pPr marL="171450" indent="-171450">
              <a:buFontTx/>
              <a:buChar char="-"/>
            </a:pPr>
            <a:endParaRPr lang="nl-NL" noProof="0" dirty="0"/>
          </a:p>
          <a:p>
            <a:pPr marL="171450" indent="-171450">
              <a:buFontTx/>
              <a:buChar char="-"/>
            </a:pPr>
            <a:endParaRPr lang="nl-NL" noProof="0" dirty="0"/>
          </a:p>
          <a:p>
            <a:pPr marL="171450" indent="-171450">
              <a:buFontTx/>
              <a:buChar char="-"/>
            </a:pPr>
            <a:endParaRPr lang="nl-NL" noProof="0" dirty="0"/>
          </a:p>
        </p:txBody>
      </p:sp>
      <p:sp>
        <p:nvSpPr>
          <p:cNvPr id="4" name="Slide Number Placeholder 3"/>
          <p:cNvSpPr>
            <a:spLocks noGrp="1"/>
          </p:cNvSpPr>
          <p:nvPr>
            <p:ph type="sldNum" sz="quarter" idx="5"/>
          </p:nvPr>
        </p:nvSpPr>
        <p:spPr/>
        <p:txBody>
          <a:bodyPr/>
          <a:lstStyle/>
          <a:p>
            <a:fld id="{22417FD6-80F4-DF41-87DE-8DB040A9F0B7}" type="slidenum">
              <a:rPr lang="nl-NL" smtClean="0"/>
              <a:t>41</a:t>
            </a:fld>
            <a:endParaRPr lang="nl-NL"/>
          </a:p>
        </p:txBody>
      </p:sp>
    </p:spTree>
    <p:extLst>
      <p:ext uri="{BB962C8B-B14F-4D97-AF65-F5344CB8AC3E}">
        <p14:creationId xmlns:p14="http://schemas.microsoft.com/office/powerpoint/2010/main" val="1924390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Martijn, Diede, Hannah</a:t>
            </a:r>
          </a:p>
          <a:p>
            <a:endParaRPr lang="nl-NL" noProof="0" dirty="0"/>
          </a:p>
          <a:p>
            <a:r>
              <a:rPr lang="nl-NL" noProof="0" dirty="0"/>
              <a:t>- We hadden een korte onderzoeksperiode, waarin we doenlijkheid beperkt konden onderzoeken. Toch wilden we het doen om impact te maken. cruciaal: de beperkingen van </a:t>
            </a:r>
            <a:r>
              <a:rPr lang="nl-NL" noProof="0" dirty="0" err="1"/>
              <a:t>doenlijkheidtoets</a:t>
            </a:r>
            <a:r>
              <a:rPr lang="nl-NL" noProof="0" dirty="0"/>
              <a:t> communiceren.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Werving doelgroep is relevant omdat doenlijkheid in dit geval JUIST belangrijk was voor risicogroepen.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Wat zijn onze ervaringen met een focusgroep? Welke informatie haalden we daar wel en niet uit? Maar ook: hoe is het om bij hen een stelsel te toetsen, wat nog niet helemaal is uitgewerkt? Het is een onderzoek naar een hypothetische situatie</a:t>
            </a:r>
          </a:p>
          <a:p>
            <a:pPr marL="171450" indent="-171450">
              <a:buFontTx/>
              <a:buChar char="-"/>
            </a:pPr>
            <a:r>
              <a:rPr lang="nl-NL" noProof="0" dirty="0"/>
              <a:t>Je hebt niet alle gedetailleerde informatie (hoe zit het portaal eruit; hoe moet je bewijs aanleveren?) om doenlijkheid gedetailleerd te toetsen. Het voordeel is dat je hier wel advies over kan geven, en dat je in dit geval de hoofdelementen kan toetsen van nieuw beleid. Nadeel is dat je soms niet goed kan zeggen wat de impact gaat zijn op de doenlijkheid. Vaak hangt het ook af van hoe de uitwerking gaat zijn, hoe het gecommuniceerd gaat worden. Dit is oké, als er nog een impactanalyse gaat zijn wanneer het stelsel helemaal is uitgewerkt. </a:t>
            </a:r>
          </a:p>
          <a:p>
            <a:pPr marL="171450" indent="-171450">
              <a:buFontTx/>
              <a:buChar char="-"/>
            </a:pPr>
            <a:endParaRPr lang="nl-NL" noProof="0" dirty="0"/>
          </a:p>
          <a:p>
            <a:pPr marL="171450" indent="-171450">
              <a:buFontTx/>
              <a:buChar char="-"/>
            </a:pPr>
            <a:endParaRPr lang="nl-NL" noProof="0" dirty="0"/>
          </a:p>
          <a:p>
            <a:pPr marL="171450" indent="-171450">
              <a:buFontTx/>
              <a:buChar char="-"/>
            </a:pPr>
            <a:endParaRPr lang="nl-NL" noProof="0" dirty="0"/>
          </a:p>
        </p:txBody>
      </p:sp>
      <p:sp>
        <p:nvSpPr>
          <p:cNvPr id="4" name="Slide Number Placeholder 3"/>
          <p:cNvSpPr>
            <a:spLocks noGrp="1"/>
          </p:cNvSpPr>
          <p:nvPr>
            <p:ph type="sldNum" sz="quarter" idx="5"/>
          </p:nvPr>
        </p:nvSpPr>
        <p:spPr/>
        <p:txBody>
          <a:bodyPr/>
          <a:lstStyle/>
          <a:p>
            <a:fld id="{22417FD6-80F4-DF41-87DE-8DB040A9F0B7}" type="slidenum">
              <a:rPr lang="nl-NL" smtClean="0"/>
              <a:t>42</a:t>
            </a:fld>
            <a:endParaRPr lang="nl-NL"/>
          </a:p>
        </p:txBody>
      </p:sp>
    </p:spTree>
    <p:extLst>
      <p:ext uri="{BB962C8B-B14F-4D97-AF65-F5344CB8AC3E}">
        <p14:creationId xmlns:p14="http://schemas.microsoft.com/office/powerpoint/2010/main" val="916135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Martijn, Diede, Hannah</a:t>
            </a:r>
          </a:p>
          <a:p>
            <a:endParaRPr lang="nl-NL" noProof="0" dirty="0"/>
          </a:p>
          <a:p>
            <a:r>
              <a:rPr lang="nl-NL" noProof="0" dirty="0"/>
              <a:t>- We hadden een korte onderzoeksperiode, waarin we doenlijkheid beperkt konden onderzoeken. Toch wilden we het doen om impact te maken. cruciaal: de beperkingen van </a:t>
            </a:r>
            <a:r>
              <a:rPr lang="nl-NL" noProof="0" dirty="0" err="1"/>
              <a:t>doenlijkheidtoets</a:t>
            </a:r>
            <a:r>
              <a:rPr lang="nl-NL" noProof="0" dirty="0"/>
              <a:t> communiceren.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Werving doelgroep is relevant omdat doenlijkheid in dit geval JUIST belangrijk was voor risicogroepen.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Wat zijn onze ervaringen met een focusgroep? Welke informatie haalden we daar wel en niet uit? Maar ook: hoe is het om bij hen een stelsel te toetsen, wat nog niet helemaal is uitgewerkt? Het is een onderzoek naar een hypothetische situatie</a:t>
            </a:r>
          </a:p>
          <a:p>
            <a:pPr marL="171450" indent="-171450">
              <a:buFontTx/>
              <a:buChar char="-"/>
            </a:pPr>
            <a:r>
              <a:rPr lang="nl-NL" noProof="0" dirty="0"/>
              <a:t>Je hebt niet alle gedetailleerde informatie (hoe zit het portaal eruit; hoe moet je bewijs aanleveren?) om doenlijkheid gedetailleerd te toetsen. Het voordeel is dat je hier wel advies over kan geven, en dat je in dit geval de hoofdelementen kan toetsen van nieuw beleid. Nadeel is dat je soms niet goed kan zeggen wat de impact gaat zijn op de doenlijkheid. Vaak hangt het ook af van hoe de uitwerking gaat zijn, hoe het gecommuniceerd gaat worden. Dit is oké, als er nog een impactanalyse gaat zijn wanneer het stelsel helemaal is uitgewerkt. </a:t>
            </a:r>
          </a:p>
          <a:p>
            <a:pPr marL="171450" indent="-171450">
              <a:buFontTx/>
              <a:buChar char="-"/>
            </a:pPr>
            <a:endParaRPr lang="nl-NL" noProof="0" dirty="0"/>
          </a:p>
          <a:p>
            <a:pPr marL="171450" indent="-171450">
              <a:buFontTx/>
              <a:buChar char="-"/>
            </a:pPr>
            <a:endParaRPr lang="nl-NL" noProof="0" dirty="0"/>
          </a:p>
          <a:p>
            <a:pPr marL="171450" indent="-171450">
              <a:buFontTx/>
              <a:buChar char="-"/>
            </a:pPr>
            <a:endParaRPr lang="nl-NL" noProof="0" dirty="0"/>
          </a:p>
        </p:txBody>
      </p:sp>
      <p:sp>
        <p:nvSpPr>
          <p:cNvPr id="4" name="Slide Number Placeholder 3"/>
          <p:cNvSpPr>
            <a:spLocks noGrp="1"/>
          </p:cNvSpPr>
          <p:nvPr>
            <p:ph type="sldNum" sz="quarter" idx="5"/>
          </p:nvPr>
        </p:nvSpPr>
        <p:spPr/>
        <p:txBody>
          <a:bodyPr/>
          <a:lstStyle/>
          <a:p>
            <a:fld id="{22417FD6-80F4-DF41-87DE-8DB040A9F0B7}" type="slidenum">
              <a:rPr lang="nl-NL" smtClean="0"/>
              <a:t>43</a:t>
            </a:fld>
            <a:endParaRPr lang="nl-NL"/>
          </a:p>
        </p:txBody>
      </p:sp>
    </p:spTree>
    <p:extLst>
      <p:ext uri="{BB962C8B-B14F-4D97-AF65-F5344CB8AC3E}">
        <p14:creationId xmlns:p14="http://schemas.microsoft.com/office/powerpoint/2010/main" val="4105531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Martijn, Diede, Hannah</a:t>
            </a:r>
          </a:p>
          <a:p>
            <a:endParaRPr lang="nl-NL" noProof="0" dirty="0"/>
          </a:p>
          <a:p>
            <a:r>
              <a:rPr lang="nl-NL" noProof="0" dirty="0"/>
              <a:t>- We hadden een korte onderzoeksperiode, waarin we doenlijkheid beperkt konden onderzoeken. Toch wilden we het doen om impact te maken. cruciaal: de beperkingen van </a:t>
            </a:r>
            <a:r>
              <a:rPr lang="nl-NL" noProof="0" dirty="0" err="1"/>
              <a:t>doenlijkheidtoets</a:t>
            </a:r>
            <a:r>
              <a:rPr lang="nl-NL" noProof="0" dirty="0"/>
              <a:t> communiceren.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Werving doelgroep is relevant omdat doenlijkheid in dit geval JUIST belangrijk was voor risicogroepen.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noProof="0" dirty="0"/>
              <a:t>Wat zijn onze ervaringen met een focusgroep? Welke informatie haalden we daar wel en niet uit? Maar ook: hoe is het om bij hen een stelsel te toetsen, wat nog niet helemaal is uitgewerkt? Het is een onderzoek naar een hypothetische situatie</a:t>
            </a:r>
          </a:p>
          <a:p>
            <a:pPr marL="171450" indent="-171450">
              <a:buFontTx/>
              <a:buChar char="-"/>
            </a:pPr>
            <a:r>
              <a:rPr lang="nl-NL" noProof="0" dirty="0"/>
              <a:t>Je hebt niet alle gedetailleerde informatie (hoe zit het portaal eruit; hoe moet je bewijs aanleveren?) om doenlijkheid gedetailleerd te toetsen. Het voordeel is dat je hier wel advies over kan geven, en dat je in dit geval de hoofdelementen kan toetsen van nieuw beleid. Nadeel is dat je soms niet goed kan zeggen wat de impact gaat zijn op de doenlijkheid. Vaak hangt het ook af van hoe de uitwerking gaat zijn, hoe het gecommuniceerd gaat worden. Dit is oké, als er nog een impactanalyse gaat zijn wanneer het stelsel helemaal is uitgewerkt. </a:t>
            </a:r>
          </a:p>
          <a:p>
            <a:pPr marL="171450" indent="-171450">
              <a:buFontTx/>
              <a:buChar char="-"/>
            </a:pPr>
            <a:endParaRPr lang="nl-NL" noProof="0" dirty="0"/>
          </a:p>
          <a:p>
            <a:pPr marL="171450" indent="-171450">
              <a:buFontTx/>
              <a:buChar char="-"/>
            </a:pPr>
            <a:endParaRPr lang="nl-NL" noProof="0" dirty="0"/>
          </a:p>
          <a:p>
            <a:pPr marL="171450" indent="-171450">
              <a:buFontTx/>
              <a:buChar char="-"/>
            </a:pPr>
            <a:endParaRPr lang="nl-NL" noProof="0" dirty="0"/>
          </a:p>
        </p:txBody>
      </p:sp>
      <p:sp>
        <p:nvSpPr>
          <p:cNvPr id="4" name="Slide Number Placeholder 3"/>
          <p:cNvSpPr>
            <a:spLocks noGrp="1"/>
          </p:cNvSpPr>
          <p:nvPr>
            <p:ph type="sldNum" sz="quarter" idx="5"/>
          </p:nvPr>
        </p:nvSpPr>
        <p:spPr/>
        <p:txBody>
          <a:bodyPr/>
          <a:lstStyle/>
          <a:p>
            <a:fld id="{22417FD6-80F4-DF41-87DE-8DB040A9F0B7}" type="slidenum">
              <a:rPr lang="nl-NL" smtClean="0"/>
              <a:t>45</a:t>
            </a:fld>
            <a:endParaRPr lang="nl-NL"/>
          </a:p>
        </p:txBody>
      </p:sp>
    </p:spTree>
    <p:extLst>
      <p:ext uri="{BB962C8B-B14F-4D97-AF65-F5344CB8AC3E}">
        <p14:creationId xmlns:p14="http://schemas.microsoft.com/office/powerpoint/2010/main" val="1094210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Diede</a:t>
            </a:r>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46</a:t>
            </a:fld>
            <a:endParaRPr lang="nl-NL"/>
          </a:p>
        </p:txBody>
      </p:sp>
    </p:spTree>
    <p:extLst>
      <p:ext uri="{BB962C8B-B14F-4D97-AF65-F5344CB8AC3E}">
        <p14:creationId xmlns:p14="http://schemas.microsoft.com/office/powerpoint/2010/main" val="732145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gaat</a:t>
            </a:r>
            <a:r>
              <a:rPr lang="en-US" dirty="0"/>
              <a:t> om </a:t>
            </a:r>
            <a:r>
              <a:rPr lang="en-US" dirty="0" err="1"/>
              <a:t>een</a:t>
            </a:r>
            <a:r>
              <a:rPr lang="en-US" dirty="0"/>
              <a:t> BEELD van het </a:t>
            </a:r>
            <a:r>
              <a:rPr lang="en-US" dirty="0" err="1"/>
              <a:t>nieuwe</a:t>
            </a:r>
            <a:r>
              <a:rPr lang="en-US" dirty="0"/>
              <a:t> </a:t>
            </a:r>
            <a:r>
              <a:rPr lang="en-US" dirty="0" err="1"/>
              <a:t>stelsel</a:t>
            </a:r>
            <a:r>
              <a:rPr lang="en-US" dirty="0"/>
              <a:t>. De details ga </a:t>
            </a:r>
            <a:r>
              <a:rPr lang="en-US" dirty="0" err="1"/>
              <a:t>ik</a:t>
            </a:r>
            <a:r>
              <a:rPr lang="en-US" dirty="0"/>
              <a:t> </a:t>
            </a:r>
            <a:r>
              <a:rPr lang="en-US" dirty="0" err="1"/>
              <a:t>niet</a:t>
            </a:r>
            <a:r>
              <a:rPr lang="en-US" dirty="0"/>
              <a:t> op in (</a:t>
            </a:r>
            <a:r>
              <a:rPr lang="en-US" dirty="0" err="1"/>
              <a:t>overgangsperiodes</a:t>
            </a:r>
            <a:r>
              <a:rPr lang="en-US" dirty="0"/>
              <a:t> </a:t>
            </a:r>
            <a:r>
              <a:rPr lang="en-US" dirty="0" err="1"/>
              <a:t>etc</a:t>
            </a:r>
            <a:r>
              <a:rPr lang="en-US" dirty="0"/>
              <a:t>) – </a:t>
            </a:r>
            <a:r>
              <a:rPr lang="en-US" dirty="0" err="1"/>
              <a:t>dat</a:t>
            </a:r>
            <a:r>
              <a:rPr lang="en-US" dirty="0"/>
              <a:t> is nu </a:t>
            </a:r>
            <a:r>
              <a:rPr lang="en-US" dirty="0" err="1"/>
              <a:t>niet</a:t>
            </a:r>
            <a:r>
              <a:rPr lang="en-US" dirty="0"/>
              <a:t> relevant. </a:t>
            </a:r>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6</a:t>
            </a:fld>
            <a:endParaRPr lang="nl-NL"/>
          </a:p>
        </p:txBody>
      </p:sp>
    </p:spTree>
    <p:extLst>
      <p:ext uri="{BB962C8B-B14F-4D97-AF65-F5344CB8AC3E}">
        <p14:creationId xmlns:p14="http://schemas.microsoft.com/office/powerpoint/2010/main" val="281281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gaat</a:t>
            </a:r>
            <a:r>
              <a:rPr lang="en-US" dirty="0"/>
              <a:t> om </a:t>
            </a:r>
            <a:r>
              <a:rPr lang="en-US" dirty="0" err="1"/>
              <a:t>een</a:t>
            </a:r>
            <a:r>
              <a:rPr lang="en-US" dirty="0"/>
              <a:t> BEELD van het </a:t>
            </a:r>
            <a:r>
              <a:rPr lang="en-US" dirty="0" err="1"/>
              <a:t>nieuwe</a:t>
            </a:r>
            <a:r>
              <a:rPr lang="en-US" dirty="0"/>
              <a:t> </a:t>
            </a:r>
            <a:r>
              <a:rPr lang="en-US" dirty="0" err="1"/>
              <a:t>stelsel</a:t>
            </a:r>
            <a:r>
              <a:rPr lang="en-US" dirty="0"/>
              <a:t>. De details ga </a:t>
            </a:r>
            <a:r>
              <a:rPr lang="en-US" dirty="0" err="1"/>
              <a:t>ik</a:t>
            </a:r>
            <a:r>
              <a:rPr lang="en-US" dirty="0"/>
              <a:t> </a:t>
            </a:r>
            <a:r>
              <a:rPr lang="en-US" dirty="0" err="1"/>
              <a:t>niet</a:t>
            </a:r>
            <a:r>
              <a:rPr lang="en-US" dirty="0"/>
              <a:t> op in (</a:t>
            </a:r>
            <a:r>
              <a:rPr lang="en-US" dirty="0" err="1"/>
              <a:t>overgangsperiodes</a:t>
            </a:r>
            <a:r>
              <a:rPr lang="en-US" dirty="0"/>
              <a:t> </a:t>
            </a:r>
            <a:r>
              <a:rPr lang="en-US" dirty="0" err="1"/>
              <a:t>etc</a:t>
            </a:r>
            <a:r>
              <a:rPr lang="en-US" dirty="0"/>
              <a:t>) – </a:t>
            </a:r>
            <a:r>
              <a:rPr lang="en-US" dirty="0" err="1"/>
              <a:t>dat</a:t>
            </a:r>
            <a:r>
              <a:rPr lang="en-US" dirty="0"/>
              <a:t> is nu </a:t>
            </a:r>
            <a:r>
              <a:rPr lang="en-US" dirty="0" err="1"/>
              <a:t>niet</a:t>
            </a:r>
            <a:r>
              <a:rPr lang="en-US" dirty="0"/>
              <a:t> relevant. </a:t>
            </a:r>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7</a:t>
            </a:fld>
            <a:endParaRPr lang="nl-NL"/>
          </a:p>
        </p:txBody>
      </p:sp>
    </p:spTree>
    <p:extLst>
      <p:ext uri="{BB962C8B-B14F-4D97-AF65-F5344CB8AC3E}">
        <p14:creationId xmlns:p14="http://schemas.microsoft.com/office/powerpoint/2010/main" val="741910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gaat</a:t>
            </a:r>
            <a:r>
              <a:rPr lang="en-US" dirty="0"/>
              <a:t> om </a:t>
            </a:r>
            <a:r>
              <a:rPr lang="en-US" dirty="0" err="1"/>
              <a:t>een</a:t>
            </a:r>
            <a:r>
              <a:rPr lang="en-US" dirty="0"/>
              <a:t> BEELD van het </a:t>
            </a:r>
            <a:r>
              <a:rPr lang="en-US" dirty="0" err="1"/>
              <a:t>nieuwe</a:t>
            </a:r>
            <a:r>
              <a:rPr lang="en-US" dirty="0"/>
              <a:t> </a:t>
            </a:r>
            <a:r>
              <a:rPr lang="en-US" dirty="0" err="1"/>
              <a:t>stelsel</a:t>
            </a:r>
            <a:r>
              <a:rPr lang="en-US" dirty="0"/>
              <a:t>. De details ga </a:t>
            </a:r>
            <a:r>
              <a:rPr lang="en-US" dirty="0" err="1"/>
              <a:t>ik</a:t>
            </a:r>
            <a:r>
              <a:rPr lang="en-US" dirty="0"/>
              <a:t> </a:t>
            </a:r>
            <a:r>
              <a:rPr lang="en-US" dirty="0" err="1"/>
              <a:t>niet</a:t>
            </a:r>
            <a:r>
              <a:rPr lang="en-US" dirty="0"/>
              <a:t> op in (</a:t>
            </a:r>
            <a:r>
              <a:rPr lang="en-US" dirty="0" err="1"/>
              <a:t>overgangsperiodes</a:t>
            </a:r>
            <a:r>
              <a:rPr lang="en-US" dirty="0"/>
              <a:t> </a:t>
            </a:r>
            <a:r>
              <a:rPr lang="en-US" dirty="0" err="1"/>
              <a:t>etc</a:t>
            </a:r>
            <a:r>
              <a:rPr lang="en-US" dirty="0"/>
              <a:t>) – </a:t>
            </a:r>
            <a:r>
              <a:rPr lang="en-US" dirty="0" err="1"/>
              <a:t>dat</a:t>
            </a:r>
            <a:r>
              <a:rPr lang="en-US" dirty="0"/>
              <a:t> is nu </a:t>
            </a:r>
            <a:r>
              <a:rPr lang="en-US" dirty="0" err="1"/>
              <a:t>niet</a:t>
            </a:r>
            <a:r>
              <a:rPr lang="en-US" dirty="0"/>
              <a:t> relevant. </a:t>
            </a:r>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8</a:t>
            </a:fld>
            <a:endParaRPr lang="nl-NL"/>
          </a:p>
        </p:txBody>
      </p:sp>
    </p:spTree>
    <p:extLst>
      <p:ext uri="{BB962C8B-B14F-4D97-AF65-F5344CB8AC3E}">
        <p14:creationId xmlns:p14="http://schemas.microsoft.com/office/powerpoint/2010/main" val="849560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gaat</a:t>
            </a:r>
            <a:r>
              <a:rPr lang="en-US" dirty="0"/>
              <a:t> om </a:t>
            </a:r>
            <a:r>
              <a:rPr lang="en-US" dirty="0" err="1"/>
              <a:t>een</a:t>
            </a:r>
            <a:r>
              <a:rPr lang="en-US" dirty="0"/>
              <a:t> BEELD van het </a:t>
            </a:r>
            <a:r>
              <a:rPr lang="en-US" dirty="0" err="1"/>
              <a:t>nieuwe</a:t>
            </a:r>
            <a:r>
              <a:rPr lang="en-US" dirty="0"/>
              <a:t> </a:t>
            </a:r>
            <a:r>
              <a:rPr lang="en-US" dirty="0" err="1"/>
              <a:t>stelsel</a:t>
            </a:r>
            <a:r>
              <a:rPr lang="en-US" dirty="0"/>
              <a:t>. De details ga </a:t>
            </a:r>
            <a:r>
              <a:rPr lang="en-US" dirty="0" err="1"/>
              <a:t>ik</a:t>
            </a:r>
            <a:r>
              <a:rPr lang="en-US" dirty="0"/>
              <a:t> </a:t>
            </a:r>
            <a:r>
              <a:rPr lang="en-US" dirty="0" err="1"/>
              <a:t>niet</a:t>
            </a:r>
            <a:r>
              <a:rPr lang="en-US" dirty="0"/>
              <a:t> op in (</a:t>
            </a:r>
            <a:r>
              <a:rPr lang="en-US" dirty="0" err="1"/>
              <a:t>overgangsperiodes</a:t>
            </a:r>
            <a:r>
              <a:rPr lang="en-US" dirty="0"/>
              <a:t> </a:t>
            </a:r>
            <a:r>
              <a:rPr lang="en-US" dirty="0" err="1"/>
              <a:t>etc</a:t>
            </a:r>
            <a:r>
              <a:rPr lang="en-US" dirty="0"/>
              <a:t>) – </a:t>
            </a:r>
            <a:r>
              <a:rPr lang="en-US" dirty="0" err="1"/>
              <a:t>dat</a:t>
            </a:r>
            <a:r>
              <a:rPr lang="en-US" dirty="0"/>
              <a:t> is nu </a:t>
            </a:r>
            <a:r>
              <a:rPr lang="en-US" dirty="0" err="1"/>
              <a:t>niet</a:t>
            </a:r>
            <a:r>
              <a:rPr lang="en-US" dirty="0"/>
              <a:t> relevant. </a:t>
            </a:r>
            <a:endParaRPr lang="nl-NL" dirty="0"/>
          </a:p>
        </p:txBody>
      </p:sp>
      <p:sp>
        <p:nvSpPr>
          <p:cNvPr id="4" name="Slide Number Placeholder 3"/>
          <p:cNvSpPr>
            <a:spLocks noGrp="1"/>
          </p:cNvSpPr>
          <p:nvPr>
            <p:ph type="sldNum" sz="quarter" idx="5"/>
          </p:nvPr>
        </p:nvSpPr>
        <p:spPr/>
        <p:txBody>
          <a:bodyPr/>
          <a:lstStyle/>
          <a:p>
            <a:fld id="{22417FD6-80F4-DF41-87DE-8DB040A9F0B7}" type="slidenum">
              <a:rPr lang="nl-NL" smtClean="0"/>
              <a:t>9</a:t>
            </a:fld>
            <a:endParaRPr lang="nl-NL"/>
          </a:p>
        </p:txBody>
      </p:sp>
    </p:spTree>
    <p:extLst>
      <p:ext uri="{BB962C8B-B14F-4D97-AF65-F5344CB8AC3E}">
        <p14:creationId xmlns:p14="http://schemas.microsoft.com/office/powerpoint/2010/main" val="300708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10</a:t>
            </a:fld>
            <a:endParaRPr lang="nl-NL"/>
          </a:p>
        </p:txBody>
      </p:sp>
    </p:spTree>
    <p:extLst>
      <p:ext uri="{BB962C8B-B14F-4D97-AF65-F5344CB8AC3E}">
        <p14:creationId xmlns:p14="http://schemas.microsoft.com/office/powerpoint/2010/main" val="357764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Verdana" panose="020B0604030504040204" pitchFamily="34" charset="0"/>
              </a:rPr>
              <a:t>In de eerste aanvraag stelt de uitvoerder het recht op VKO vast voor een eerste periode van drie maanden. Na een eerste vaststelling volgt het proces van continueren; de uitvoerder dient periodiek vast te stellen of de betrokkenen nog aan de voorwaarden voor het recht voldoen. Dit is niet in alle gevallen eenvoudig. De uitvoerder kan in bepaalde gevallen eenvoudig over actuele gegevens beschikken (bijv. voor ouders in loondienst), voor andere ouders kan de uitvoerder alleen over gegevens beschikbaar in het verleden beschikken (bijv. ondernemers) of over geen gegevens (bijv. recent gestarte ondernemers). </a:t>
            </a:r>
          </a:p>
          <a:p>
            <a:endParaRPr lang="nl-NL" sz="1000" dirty="0"/>
          </a:p>
        </p:txBody>
      </p:sp>
      <p:sp>
        <p:nvSpPr>
          <p:cNvPr id="4" name="Tijdelijke aanduiding voor dianummer 3"/>
          <p:cNvSpPr>
            <a:spLocks noGrp="1"/>
          </p:cNvSpPr>
          <p:nvPr>
            <p:ph type="sldNum" sz="quarter" idx="5"/>
          </p:nvPr>
        </p:nvSpPr>
        <p:spPr/>
        <p:txBody>
          <a:bodyPr/>
          <a:lstStyle/>
          <a:p>
            <a:fld id="{22417FD6-80F4-DF41-87DE-8DB040A9F0B7}" type="slidenum">
              <a:rPr lang="nl-NL" smtClean="0"/>
              <a:t>11</a:t>
            </a:fld>
            <a:endParaRPr lang="nl-NL"/>
          </a:p>
        </p:txBody>
      </p:sp>
    </p:spTree>
    <p:extLst>
      <p:ext uri="{BB962C8B-B14F-4D97-AF65-F5344CB8AC3E}">
        <p14:creationId xmlns:p14="http://schemas.microsoft.com/office/powerpoint/2010/main" val="3708698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met Content">
    <p:bg>
      <p:bgRef idx="1001">
        <a:schemeClr val="bg2"/>
      </p:bgRef>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213444" y="948750"/>
            <a:ext cx="9750296" cy="864000"/>
          </a:xfrm>
        </p:spPr>
        <p:txBody>
          <a:bodyPr/>
          <a:lstStyle>
            <a:lvl1pPr>
              <a:defRPr b="0" i="0">
                <a:latin typeface="Brandon Grotesque Black"/>
                <a:cs typeface="Brandon Grotesque Black"/>
              </a:defRPr>
            </a:lvl1pPr>
          </a:lstStyle>
          <a:p>
            <a:r>
              <a:rPr lang="en-US"/>
              <a:t>Click to add title</a:t>
            </a:r>
          </a:p>
        </p:txBody>
      </p:sp>
      <p:sp>
        <p:nvSpPr>
          <p:cNvPr id="4" name="Text Placeholder 2"/>
          <p:cNvSpPr>
            <a:spLocks noGrp="1"/>
          </p:cNvSpPr>
          <p:nvPr>
            <p:ph type="body" sz="quarter" idx="10"/>
          </p:nvPr>
        </p:nvSpPr>
        <p:spPr>
          <a:xfrm>
            <a:off x="1212851" y="2376000"/>
            <a:ext cx="9749365" cy="3240000"/>
          </a:xfrm>
        </p:spPr>
        <p:txBody>
          <a:bodyPr/>
          <a:lstStyle>
            <a:lvl1pPr marL="411480" indent="-411480">
              <a:buFont typeface="Arial"/>
              <a:buChar char="•"/>
              <a:defRPr sz="2640">
                <a:latin typeface="Charter" panose="02000503060000020004" pitchFamily="50" charset="0"/>
              </a:defRPr>
            </a:lvl1pPr>
          </a:lstStyle>
          <a:p>
            <a:pPr lvl="0"/>
            <a:r>
              <a:rPr lang="en-US"/>
              <a:t>Click to edit Master text styles</a:t>
            </a:r>
          </a:p>
        </p:txBody>
      </p:sp>
      <p:pic>
        <p:nvPicPr>
          <p:cNvPr id="7" name="Picture 6" descr="D&amp;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6509" y="6037527"/>
            <a:ext cx="1178985" cy="473830"/>
          </a:xfrm>
          <a:prstGeom prst="rect">
            <a:avLst/>
          </a:prstGeom>
        </p:spPr>
      </p:pic>
    </p:spTree>
    <p:extLst>
      <p:ext uri="{BB962C8B-B14F-4D97-AF65-F5344CB8AC3E}">
        <p14:creationId xmlns:p14="http://schemas.microsoft.com/office/powerpoint/2010/main" val="29169859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gindeling 3">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178984" y="4752001"/>
            <a:ext cx="2760000" cy="650744"/>
          </a:xfrm>
        </p:spPr>
        <p:txBody>
          <a:bodyPr/>
          <a:lstStyle>
            <a:lvl1pPr marL="0" indent="0" algn="ctr">
              <a:buNone/>
              <a:defRPr sz="2160" i="0">
                <a:solidFill>
                  <a:schemeClr val="tx1"/>
                </a:solidFill>
                <a:latin typeface="Charter"/>
                <a:ea typeface="Charter Roman" charset="0"/>
                <a:cs typeface="Charter"/>
              </a:defRPr>
            </a:lvl1pPr>
          </a:lstStyle>
          <a:p>
            <a:pPr lvl="0"/>
            <a:r>
              <a:rPr lang="en-US" err="1"/>
              <a:t>Uitleg</a:t>
            </a:r>
            <a:endParaRPr lang="en-US"/>
          </a:p>
        </p:txBody>
      </p:sp>
      <p:sp>
        <p:nvSpPr>
          <p:cNvPr id="3" name="Picture Placeholder 2"/>
          <p:cNvSpPr>
            <a:spLocks noGrp="1"/>
          </p:cNvSpPr>
          <p:nvPr>
            <p:ph type="pic" sz="quarter" idx="11"/>
          </p:nvPr>
        </p:nvSpPr>
        <p:spPr>
          <a:xfrm>
            <a:off x="1178984" y="2289600"/>
            <a:ext cx="2760000" cy="2160000"/>
          </a:xfrm>
        </p:spPr>
        <p:txBody>
          <a:bodyPr/>
          <a:lstStyle>
            <a:lvl1pPr>
              <a:defRPr sz="1920"/>
            </a:lvl1pPr>
          </a:lstStyle>
          <a:p>
            <a:endParaRPr lang="en-US"/>
          </a:p>
        </p:txBody>
      </p:sp>
      <p:sp>
        <p:nvSpPr>
          <p:cNvPr id="10" name="Text Placeholder 7"/>
          <p:cNvSpPr>
            <a:spLocks noGrp="1"/>
          </p:cNvSpPr>
          <p:nvPr>
            <p:ph type="body" sz="quarter" idx="12" hasCustomPrompt="1"/>
          </p:nvPr>
        </p:nvSpPr>
        <p:spPr>
          <a:xfrm>
            <a:off x="4718191" y="4752001"/>
            <a:ext cx="2760000" cy="650744"/>
          </a:xfrm>
        </p:spPr>
        <p:txBody>
          <a:bodyPr/>
          <a:lstStyle>
            <a:lvl1pPr marL="0" indent="0" algn="ctr">
              <a:buNone/>
              <a:defRPr sz="2160" i="0">
                <a:solidFill>
                  <a:schemeClr val="tx1"/>
                </a:solidFill>
                <a:latin typeface="Charter"/>
                <a:ea typeface="Charter Roman" charset="0"/>
                <a:cs typeface="Charter"/>
              </a:defRPr>
            </a:lvl1pPr>
          </a:lstStyle>
          <a:p>
            <a:pPr lvl="0"/>
            <a:r>
              <a:rPr lang="en-US" err="1"/>
              <a:t>Uitleg</a:t>
            </a:r>
            <a:endParaRPr lang="en-US"/>
          </a:p>
        </p:txBody>
      </p:sp>
      <p:sp>
        <p:nvSpPr>
          <p:cNvPr id="11" name="Picture Placeholder 2"/>
          <p:cNvSpPr>
            <a:spLocks noGrp="1"/>
          </p:cNvSpPr>
          <p:nvPr>
            <p:ph type="pic" sz="quarter" idx="13"/>
          </p:nvPr>
        </p:nvSpPr>
        <p:spPr>
          <a:xfrm>
            <a:off x="4718400" y="2289600"/>
            <a:ext cx="2760000" cy="2160000"/>
          </a:xfrm>
        </p:spPr>
        <p:txBody>
          <a:bodyPr/>
          <a:lstStyle>
            <a:lvl1pPr>
              <a:defRPr sz="1920"/>
            </a:lvl1pPr>
          </a:lstStyle>
          <a:p>
            <a:endParaRPr lang="en-US"/>
          </a:p>
        </p:txBody>
      </p:sp>
      <p:sp>
        <p:nvSpPr>
          <p:cNvPr id="13" name="Text Placeholder 7"/>
          <p:cNvSpPr>
            <a:spLocks noGrp="1"/>
          </p:cNvSpPr>
          <p:nvPr>
            <p:ph type="body" sz="quarter" idx="14" hasCustomPrompt="1"/>
          </p:nvPr>
        </p:nvSpPr>
        <p:spPr>
          <a:xfrm>
            <a:off x="8185284" y="4752001"/>
            <a:ext cx="2760000" cy="650744"/>
          </a:xfrm>
        </p:spPr>
        <p:txBody>
          <a:bodyPr/>
          <a:lstStyle>
            <a:lvl1pPr marL="0" indent="0" algn="ctr">
              <a:buNone/>
              <a:defRPr sz="2160" i="0">
                <a:solidFill>
                  <a:schemeClr val="tx1"/>
                </a:solidFill>
                <a:latin typeface="Charter"/>
                <a:ea typeface="Charter Roman" charset="0"/>
                <a:cs typeface="Charter"/>
              </a:defRPr>
            </a:lvl1pPr>
          </a:lstStyle>
          <a:p>
            <a:pPr lvl="0"/>
            <a:r>
              <a:rPr lang="en-US" err="1"/>
              <a:t>Uitleg</a:t>
            </a:r>
            <a:endParaRPr lang="en-US"/>
          </a:p>
        </p:txBody>
      </p:sp>
      <p:sp>
        <p:nvSpPr>
          <p:cNvPr id="14" name="Picture Placeholder 2"/>
          <p:cNvSpPr>
            <a:spLocks noGrp="1"/>
          </p:cNvSpPr>
          <p:nvPr>
            <p:ph type="pic" sz="quarter" idx="15"/>
          </p:nvPr>
        </p:nvSpPr>
        <p:spPr>
          <a:xfrm>
            <a:off x="8185284" y="2289600"/>
            <a:ext cx="2760000" cy="2160000"/>
          </a:xfrm>
        </p:spPr>
        <p:txBody>
          <a:bodyPr/>
          <a:lstStyle>
            <a:lvl1pPr>
              <a:defRPr sz="1920"/>
            </a:lvl1pPr>
          </a:lstStyle>
          <a:p>
            <a:endParaRPr lang="en-US"/>
          </a:p>
        </p:txBody>
      </p:sp>
      <p:sp>
        <p:nvSpPr>
          <p:cNvPr id="16" name="Title 1"/>
          <p:cNvSpPr>
            <a:spLocks noGrp="1"/>
          </p:cNvSpPr>
          <p:nvPr>
            <p:ph type="title" hasCustomPrompt="1"/>
          </p:nvPr>
        </p:nvSpPr>
        <p:spPr>
          <a:xfrm>
            <a:off x="1178983" y="948750"/>
            <a:ext cx="9766300" cy="864000"/>
          </a:xfrm>
        </p:spPr>
        <p:txBody>
          <a:bodyPr/>
          <a:lstStyle/>
          <a:p>
            <a:r>
              <a:rPr lang="en-US"/>
              <a:t>Click to add title</a:t>
            </a:r>
          </a:p>
        </p:txBody>
      </p:sp>
      <p:pic>
        <p:nvPicPr>
          <p:cNvPr id="9" name="Picture 8" descr="D&amp;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6509" y="6037527"/>
            <a:ext cx="1178985" cy="473830"/>
          </a:xfrm>
          <a:prstGeom prst="rect">
            <a:avLst/>
          </a:prstGeom>
        </p:spPr>
      </p:pic>
    </p:spTree>
    <p:extLst>
      <p:ext uri="{BB962C8B-B14F-4D97-AF65-F5344CB8AC3E}">
        <p14:creationId xmlns:p14="http://schemas.microsoft.com/office/powerpoint/2010/main" val="257438646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gindeling 4">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178984" y="4569121"/>
            <a:ext cx="2040000" cy="650744"/>
          </a:xfrm>
        </p:spPr>
        <p:txBody>
          <a:bodyPr/>
          <a:lstStyle>
            <a:lvl1pPr marL="0" indent="0" algn="ctr">
              <a:buNone/>
              <a:defRPr sz="2160" i="0">
                <a:solidFill>
                  <a:schemeClr val="tx1"/>
                </a:solidFill>
                <a:latin typeface="Charter Roman" charset="0"/>
                <a:ea typeface="Charter Roman" charset="0"/>
                <a:cs typeface="Charter Roman" charset="0"/>
              </a:defRPr>
            </a:lvl1pPr>
          </a:lstStyle>
          <a:p>
            <a:pPr lvl="0"/>
            <a:r>
              <a:rPr lang="en-US" err="1"/>
              <a:t>Uitleg</a:t>
            </a:r>
            <a:endParaRPr lang="en-US"/>
          </a:p>
        </p:txBody>
      </p:sp>
      <p:sp>
        <p:nvSpPr>
          <p:cNvPr id="3" name="Picture Placeholder 2"/>
          <p:cNvSpPr>
            <a:spLocks noGrp="1"/>
          </p:cNvSpPr>
          <p:nvPr>
            <p:ph type="pic" sz="quarter" idx="11"/>
          </p:nvPr>
        </p:nvSpPr>
        <p:spPr>
          <a:xfrm>
            <a:off x="1178985" y="2289600"/>
            <a:ext cx="2040000" cy="2160000"/>
          </a:xfrm>
        </p:spPr>
        <p:txBody>
          <a:bodyPr/>
          <a:lstStyle>
            <a:lvl1pPr>
              <a:defRPr sz="1920"/>
            </a:lvl1pPr>
          </a:lstStyle>
          <a:p>
            <a:endParaRPr lang="en-US"/>
          </a:p>
        </p:txBody>
      </p:sp>
      <p:sp>
        <p:nvSpPr>
          <p:cNvPr id="25" name="Text Placeholder 7"/>
          <p:cNvSpPr>
            <a:spLocks noGrp="1"/>
          </p:cNvSpPr>
          <p:nvPr>
            <p:ph type="body" sz="quarter" idx="12" hasCustomPrompt="1"/>
          </p:nvPr>
        </p:nvSpPr>
        <p:spPr>
          <a:xfrm>
            <a:off x="3754417" y="4569121"/>
            <a:ext cx="2040000" cy="650744"/>
          </a:xfrm>
        </p:spPr>
        <p:txBody>
          <a:bodyPr/>
          <a:lstStyle>
            <a:lvl1pPr marL="0" indent="0" algn="ctr">
              <a:buNone/>
              <a:defRPr sz="2160" i="0">
                <a:solidFill>
                  <a:schemeClr val="tx1"/>
                </a:solidFill>
                <a:latin typeface="Charter Roman" charset="0"/>
                <a:ea typeface="Charter Roman" charset="0"/>
                <a:cs typeface="Charter Roman" charset="0"/>
              </a:defRPr>
            </a:lvl1pPr>
          </a:lstStyle>
          <a:p>
            <a:pPr lvl="0"/>
            <a:r>
              <a:rPr lang="en-US" err="1"/>
              <a:t>Uitleg</a:t>
            </a:r>
            <a:endParaRPr lang="en-US"/>
          </a:p>
        </p:txBody>
      </p:sp>
      <p:sp>
        <p:nvSpPr>
          <p:cNvPr id="26" name="Picture Placeholder 2"/>
          <p:cNvSpPr>
            <a:spLocks noGrp="1"/>
          </p:cNvSpPr>
          <p:nvPr>
            <p:ph type="pic" sz="quarter" idx="13"/>
          </p:nvPr>
        </p:nvSpPr>
        <p:spPr>
          <a:xfrm>
            <a:off x="3754419" y="2289600"/>
            <a:ext cx="2040000" cy="2160000"/>
          </a:xfrm>
        </p:spPr>
        <p:txBody>
          <a:bodyPr/>
          <a:lstStyle>
            <a:lvl1pPr>
              <a:defRPr sz="1920"/>
            </a:lvl1pPr>
          </a:lstStyle>
          <a:p>
            <a:endParaRPr lang="en-US"/>
          </a:p>
        </p:txBody>
      </p:sp>
      <p:sp>
        <p:nvSpPr>
          <p:cNvPr id="28" name="Text Placeholder 7"/>
          <p:cNvSpPr>
            <a:spLocks noGrp="1"/>
          </p:cNvSpPr>
          <p:nvPr>
            <p:ph type="body" sz="quarter" idx="14" hasCustomPrompt="1"/>
          </p:nvPr>
        </p:nvSpPr>
        <p:spPr>
          <a:xfrm>
            <a:off x="6329851" y="4569121"/>
            <a:ext cx="2040000" cy="650744"/>
          </a:xfrm>
        </p:spPr>
        <p:txBody>
          <a:bodyPr/>
          <a:lstStyle>
            <a:lvl1pPr marL="0" indent="0" algn="ctr">
              <a:buNone/>
              <a:defRPr sz="2160" i="0">
                <a:solidFill>
                  <a:schemeClr val="tx1"/>
                </a:solidFill>
                <a:latin typeface="Charter Roman" charset="0"/>
                <a:ea typeface="Charter Roman" charset="0"/>
                <a:cs typeface="Charter Roman" charset="0"/>
              </a:defRPr>
            </a:lvl1pPr>
          </a:lstStyle>
          <a:p>
            <a:pPr lvl="0"/>
            <a:r>
              <a:rPr lang="en-US" err="1"/>
              <a:t>Uitleg</a:t>
            </a:r>
            <a:endParaRPr lang="en-US"/>
          </a:p>
        </p:txBody>
      </p:sp>
      <p:sp>
        <p:nvSpPr>
          <p:cNvPr id="29" name="Picture Placeholder 2"/>
          <p:cNvSpPr>
            <a:spLocks noGrp="1"/>
          </p:cNvSpPr>
          <p:nvPr>
            <p:ph type="pic" sz="quarter" idx="15"/>
          </p:nvPr>
        </p:nvSpPr>
        <p:spPr>
          <a:xfrm>
            <a:off x="6329852" y="2289600"/>
            <a:ext cx="2040000" cy="2160000"/>
          </a:xfrm>
        </p:spPr>
        <p:txBody>
          <a:bodyPr/>
          <a:lstStyle>
            <a:lvl1pPr>
              <a:defRPr sz="1920"/>
            </a:lvl1pPr>
          </a:lstStyle>
          <a:p>
            <a:endParaRPr lang="en-US"/>
          </a:p>
        </p:txBody>
      </p:sp>
      <p:sp>
        <p:nvSpPr>
          <p:cNvPr id="31" name="Text Placeholder 7"/>
          <p:cNvSpPr>
            <a:spLocks noGrp="1"/>
          </p:cNvSpPr>
          <p:nvPr>
            <p:ph type="body" sz="quarter" idx="16" hasCustomPrompt="1"/>
          </p:nvPr>
        </p:nvSpPr>
        <p:spPr>
          <a:xfrm>
            <a:off x="8905284" y="4569121"/>
            <a:ext cx="2040000" cy="650744"/>
          </a:xfrm>
        </p:spPr>
        <p:txBody>
          <a:bodyPr/>
          <a:lstStyle>
            <a:lvl1pPr marL="0" indent="0" algn="ctr">
              <a:buNone/>
              <a:defRPr sz="2160" i="0">
                <a:solidFill>
                  <a:schemeClr val="tx1"/>
                </a:solidFill>
                <a:latin typeface="Charter Roman" charset="0"/>
                <a:ea typeface="Charter Roman" charset="0"/>
                <a:cs typeface="Charter Roman" charset="0"/>
              </a:defRPr>
            </a:lvl1pPr>
          </a:lstStyle>
          <a:p>
            <a:pPr lvl="0"/>
            <a:r>
              <a:rPr lang="en-US" err="1"/>
              <a:t>Uitleg</a:t>
            </a:r>
            <a:endParaRPr lang="en-US"/>
          </a:p>
        </p:txBody>
      </p:sp>
      <p:sp>
        <p:nvSpPr>
          <p:cNvPr id="32" name="Picture Placeholder 2"/>
          <p:cNvSpPr>
            <a:spLocks noGrp="1"/>
          </p:cNvSpPr>
          <p:nvPr>
            <p:ph type="pic" sz="quarter" idx="17"/>
          </p:nvPr>
        </p:nvSpPr>
        <p:spPr>
          <a:xfrm>
            <a:off x="8905284" y="2289600"/>
            <a:ext cx="2040000" cy="2160000"/>
          </a:xfrm>
        </p:spPr>
        <p:txBody>
          <a:bodyPr/>
          <a:lstStyle>
            <a:lvl1pPr>
              <a:defRPr sz="1920"/>
            </a:lvl1pPr>
          </a:lstStyle>
          <a:p>
            <a:endParaRPr lang="en-US"/>
          </a:p>
        </p:txBody>
      </p:sp>
      <p:sp>
        <p:nvSpPr>
          <p:cNvPr id="14" name="Title 1"/>
          <p:cNvSpPr>
            <a:spLocks noGrp="1"/>
          </p:cNvSpPr>
          <p:nvPr>
            <p:ph type="title" hasCustomPrompt="1"/>
          </p:nvPr>
        </p:nvSpPr>
        <p:spPr>
          <a:xfrm>
            <a:off x="1178983" y="948750"/>
            <a:ext cx="9766300" cy="864000"/>
          </a:xfrm>
        </p:spPr>
        <p:txBody>
          <a:bodyPr/>
          <a:lstStyle/>
          <a:p>
            <a:r>
              <a:rPr lang="en-US"/>
              <a:t>Click to add title</a:t>
            </a:r>
          </a:p>
        </p:txBody>
      </p:sp>
      <p:pic>
        <p:nvPicPr>
          <p:cNvPr id="11" name="Picture 10" descr="D&amp;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6509" y="6037527"/>
            <a:ext cx="1178985" cy="473830"/>
          </a:xfrm>
          <a:prstGeom prst="rect">
            <a:avLst/>
          </a:prstGeom>
        </p:spPr>
      </p:pic>
    </p:spTree>
    <p:extLst>
      <p:ext uri="{BB962C8B-B14F-4D97-AF65-F5344CB8AC3E}">
        <p14:creationId xmlns:p14="http://schemas.microsoft.com/office/powerpoint/2010/main" val="89444416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609600" y="1756696"/>
            <a:ext cx="1739589" cy="2640723"/>
          </a:xfrm>
          <a:prstGeom prst="rect">
            <a:avLst/>
          </a:prstGeom>
          <a:noFill/>
        </p:spPr>
        <p:txBody>
          <a:bodyPr wrap="square" rtlCol="0">
            <a:spAutoFit/>
          </a:bodyPr>
          <a:lstStyle/>
          <a:p>
            <a:r>
              <a:rPr lang="en-US" sz="16560" b="1" i="0">
                <a:solidFill>
                  <a:schemeClr val="accent1"/>
                </a:solidFill>
                <a:latin typeface="Charter Black" charset="0"/>
                <a:ea typeface="Charter Black" charset="0"/>
                <a:cs typeface="Charter Black" charset="0"/>
              </a:rPr>
              <a:t>“</a:t>
            </a:r>
          </a:p>
        </p:txBody>
      </p:sp>
      <p:cxnSp>
        <p:nvCxnSpPr>
          <p:cNvPr id="10" name="Straight Connector 9"/>
          <p:cNvCxnSpPr/>
          <p:nvPr userDrawn="1"/>
        </p:nvCxnSpPr>
        <p:spPr>
          <a:xfrm>
            <a:off x="2438401" y="2074127"/>
            <a:ext cx="0" cy="2622768"/>
          </a:xfrm>
          <a:prstGeom prst="line">
            <a:avLst/>
          </a:prstGeom>
        </p:spPr>
        <p:style>
          <a:lnRef idx="1">
            <a:schemeClr val="dk1"/>
          </a:lnRef>
          <a:fillRef idx="0">
            <a:schemeClr val="dk1"/>
          </a:fillRef>
          <a:effectRef idx="0">
            <a:schemeClr val="dk1"/>
          </a:effectRef>
          <a:fontRef idx="minor">
            <a:schemeClr val="tx1"/>
          </a:fontRef>
        </p:style>
      </p:cxnSp>
      <p:sp>
        <p:nvSpPr>
          <p:cNvPr id="3" name="Text Placeholder 2"/>
          <p:cNvSpPr>
            <a:spLocks noGrp="1"/>
          </p:cNvSpPr>
          <p:nvPr>
            <p:ph type="body" sz="quarter" idx="10" hasCustomPrompt="1"/>
          </p:nvPr>
        </p:nvSpPr>
        <p:spPr>
          <a:xfrm>
            <a:off x="2913817" y="2395284"/>
            <a:ext cx="8757792" cy="2020601"/>
          </a:xfrm>
        </p:spPr>
        <p:txBody>
          <a:bodyPr anchor="ctr"/>
          <a:lstStyle>
            <a:lvl1pPr marL="0" indent="0">
              <a:buNone/>
              <a:defRPr sz="5280" i="1"/>
            </a:lvl1pPr>
          </a:lstStyle>
          <a:p>
            <a:pPr lvl="0"/>
            <a:r>
              <a:rPr lang="en-US"/>
              <a:t>Click to add a quote</a:t>
            </a:r>
          </a:p>
        </p:txBody>
      </p:sp>
    </p:spTree>
    <p:extLst>
      <p:ext uri="{BB962C8B-B14F-4D97-AF65-F5344CB8AC3E}">
        <p14:creationId xmlns:p14="http://schemas.microsoft.com/office/powerpoint/2010/main" val="1768866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p:bg>
      <p:bgRef idx="1001">
        <a:schemeClr val="bg1"/>
      </p:bgRef>
    </p:bg>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96EA27F4-E8A1-7E39-5067-3D8E1CBF462C}"/>
              </a:ext>
            </a:extLst>
          </p:cNvPr>
          <p:cNvGrpSpPr/>
          <p:nvPr userDrawn="1"/>
        </p:nvGrpSpPr>
        <p:grpSpPr>
          <a:xfrm>
            <a:off x="1409944" y="501292"/>
            <a:ext cx="1739589" cy="1862048"/>
            <a:chOff x="1409944" y="501292"/>
            <a:chExt cx="1739589" cy="1862048"/>
          </a:xfrm>
        </p:grpSpPr>
        <p:sp>
          <p:nvSpPr>
            <p:cNvPr id="4" name="Google Shape;454;p28">
              <a:extLst>
                <a:ext uri="{FF2B5EF4-FFF2-40B4-BE49-F238E27FC236}">
                  <a16:creationId xmlns:a16="http://schemas.microsoft.com/office/drawing/2014/main" id="{D27914BC-B5A9-47AD-47AF-C991565AAD1D}"/>
                </a:ext>
              </a:extLst>
            </p:cNvPr>
            <p:cNvSpPr txBox="1"/>
            <p:nvPr/>
          </p:nvSpPr>
          <p:spPr>
            <a:xfrm>
              <a:off x="1409944" y="501292"/>
              <a:ext cx="1739589"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1500" b="1" i="0">
                  <a:solidFill>
                    <a:schemeClr val="accent1"/>
                  </a:solidFill>
                  <a:latin typeface="Charter" panose="02000503060000020004" pitchFamily="2" charset="0"/>
                  <a:ea typeface="Arial"/>
                  <a:cs typeface="Arial"/>
                  <a:sym typeface="Arial"/>
                </a:rPr>
                <a:t>“</a:t>
              </a:r>
              <a:endParaRPr>
                <a:latin typeface="Charter" panose="02000503060000020004" pitchFamily="2" charset="0"/>
              </a:endParaRPr>
            </a:p>
          </p:txBody>
        </p:sp>
        <p:cxnSp>
          <p:nvCxnSpPr>
            <p:cNvPr id="5" name="Google Shape;455;p28">
              <a:extLst>
                <a:ext uri="{FF2B5EF4-FFF2-40B4-BE49-F238E27FC236}">
                  <a16:creationId xmlns:a16="http://schemas.microsoft.com/office/drawing/2014/main" id="{F12F42DF-41F3-1C69-637D-6E60EFE66AB2}"/>
                </a:ext>
              </a:extLst>
            </p:cNvPr>
            <p:cNvCxnSpPr/>
            <p:nvPr/>
          </p:nvCxnSpPr>
          <p:spPr>
            <a:xfrm>
              <a:off x="2368951" y="901787"/>
              <a:ext cx="0" cy="1461553"/>
            </a:xfrm>
            <a:prstGeom prst="straightConnector1">
              <a:avLst/>
            </a:prstGeom>
            <a:noFill/>
            <a:ln w="9525" cap="flat" cmpd="sng">
              <a:solidFill>
                <a:srgbClr val="404040"/>
              </a:solidFill>
              <a:prstDash val="solid"/>
              <a:round/>
              <a:headEnd type="none" w="sm" len="sm"/>
              <a:tailEnd type="none" w="sm" len="sm"/>
            </a:ln>
          </p:spPr>
        </p:cxnSp>
      </p:grpSp>
      <p:grpSp>
        <p:nvGrpSpPr>
          <p:cNvPr id="7" name="Google Shape;457;p28">
            <a:extLst>
              <a:ext uri="{FF2B5EF4-FFF2-40B4-BE49-F238E27FC236}">
                <a16:creationId xmlns:a16="http://schemas.microsoft.com/office/drawing/2014/main" id="{2F7B57D5-452C-7699-2DCF-394480BE08F9}"/>
              </a:ext>
            </a:extLst>
          </p:cNvPr>
          <p:cNvGrpSpPr/>
          <p:nvPr userDrawn="1"/>
        </p:nvGrpSpPr>
        <p:grpSpPr>
          <a:xfrm>
            <a:off x="1409944" y="2497975"/>
            <a:ext cx="1739589" cy="1862048"/>
            <a:chOff x="1479394" y="1673632"/>
            <a:chExt cx="1739589" cy="1862048"/>
          </a:xfrm>
        </p:grpSpPr>
        <p:sp>
          <p:nvSpPr>
            <p:cNvPr id="9" name="Google Shape;458;p28">
              <a:extLst>
                <a:ext uri="{FF2B5EF4-FFF2-40B4-BE49-F238E27FC236}">
                  <a16:creationId xmlns:a16="http://schemas.microsoft.com/office/drawing/2014/main" id="{DAB82ABE-1575-BCE7-27C7-126472B43391}"/>
                </a:ext>
              </a:extLst>
            </p:cNvPr>
            <p:cNvSpPr txBox="1"/>
            <p:nvPr/>
          </p:nvSpPr>
          <p:spPr>
            <a:xfrm>
              <a:off x="1479394" y="1673632"/>
              <a:ext cx="1739589"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1500" b="1" i="0">
                  <a:solidFill>
                    <a:schemeClr val="accent1"/>
                  </a:solidFill>
                  <a:latin typeface="Charter" panose="02000503060000020004" pitchFamily="2" charset="0"/>
                  <a:ea typeface="Arial"/>
                  <a:cs typeface="Arial"/>
                  <a:sym typeface="Arial"/>
                </a:rPr>
                <a:t>“</a:t>
              </a:r>
              <a:endParaRPr>
                <a:latin typeface="Charter" panose="02000503060000020004" pitchFamily="2" charset="0"/>
              </a:endParaRPr>
            </a:p>
          </p:txBody>
        </p:sp>
        <p:cxnSp>
          <p:nvCxnSpPr>
            <p:cNvPr id="11" name="Google Shape;459;p28">
              <a:extLst>
                <a:ext uri="{FF2B5EF4-FFF2-40B4-BE49-F238E27FC236}">
                  <a16:creationId xmlns:a16="http://schemas.microsoft.com/office/drawing/2014/main" id="{3C79F8B2-D72B-01CB-D623-67042581AEEF}"/>
                </a:ext>
              </a:extLst>
            </p:cNvPr>
            <p:cNvCxnSpPr/>
            <p:nvPr/>
          </p:nvCxnSpPr>
          <p:spPr>
            <a:xfrm>
              <a:off x="2438401" y="2074127"/>
              <a:ext cx="0" cy="1461553"/>
            </a:xfrm>
            <a:prstGeom prst="straightConnector1">
              <a:avLst/>
            </a:prstGeom>
            <a:noFill/>
            <a:ln w="9525" cap="flat" cmpd="sng">
              <a:solidFill>
                <a:srgbClr val="404040"/>
              </a:solidFill>
              <a:prstDash val="solid"/>
              <a:round/>
              <a:headEnd type="none" w="sm" len="sm"/>
              <a:tailEnd type="none" w="sm" len="sm"/>
            </a:ln>
          </p:spPr>
        </p:cxnSp>
      </p:grpSp>
      <p:grpSp>
        <p:nvGrpSpPr>
          <p:cNvPr id="13" name="Google Shape;461;p28">
            <a:extLst>
              <a:ext uri="{FF2B5EF4-FFF2-40B4-BE49-F238E27FC236}">
                <a16:creationId xmlns:a16="http://schemas.microsoft.com/office/drawing/2014/main" id="{EC70E489-DAA2-086C-B714-6C6001C2818E}"/>
              </a:ext>
            </a:extLst>
          </p:cNvPr>
          <p:cNvGrpSpPr/>
          <p:nvPr userDrawn="1"/>
        </p:nvGrpSpPr>
        <p:grpSpPr>
          <a:xfrm>
            <a:off x="1409944" y="4494660"/>
            <a:ext cx="1739589" cy="1862048"/>
            <a:chOff x="1479394" y="1673632"/>
            <a:chExt cx="1739589" cy="1862048"/>
          </a:xfrm>
        </p:grpSpPr>
        <p:sp>
          <p:nvSpPr>
            <p:cNvPr id="14" name="Google Shape;462;p28">
              <a:extLst>
                <a:ext uri="{FF2B5EF4-FFF2-40B4-BE49-F238E27FC236}">
                  <a16:creationId xmlns:a16="http://schemas.microsoft.com/office/drawing/2014/main" id="{D24A963A-B3B3-6301-9CB2-FD385C5F6723}"/>
                </a:ext>
              </a:extLst>
            </p:cNvPr>
            <p:cNvSpPr txBox="1"/>
            <p:nvPr/>
          </p:nvSpPr>
          <p:spPr>
            <a:xfrm>
              <a:off x="1479394" y="1673632"/>
              <a:ext cx="1739589"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1500" b="1" i="0">
                  <a:solidFill>
                    <a:schemeClr val="accent1"/>
                  </a:solidFill>
                  <a:latin typeface="Charter" panose="02000503060000020004" pitchFamily="2" charset="0"/>
                  <a:ea typeface="Arial"/>
                  <a:cs typeface="Arial"/>
                  <a:sym typeface="Arial"/>
                </a:rPr>
                <a:t>“</a:t>
              </a:r>
              <a:endParaRPr>
                <a:latin typeface="Charter" panose="02000503060000020004" pitchFamily="2" charset="0"/>
              </a:endParaRPr>
            </a:p>
          </p:txBody>
        </p:sp>
        <p:cxnSp>
          <p:nvCxnSpPr>
            <p:cNvPr id="15" name="Google Shape;463;p28">
              <a:extLst>
                <a:ext uri="{FF2B5EF4-FFF2-40B4-BE49-F238E27FC236}">
                  <a16:creationId xmlns:a16="http://schemas.microsoft.com/office/drawing/2014/main" id="{8B0D0F86-2B02-4597-1C6F-CD0229D5A5AD}"/>
                </a:ext>
              </a:extLst>
            </p:cNvPr>
            <p:cNvCxnSpPr/>
            <p:nvPr/>
          </p:nvCxnSpPr>
          <p:spPr>
            <a:xfrm>
              <a:off x="2438401" y="2074127"/>
              <a:ext cx="0" cy="1461553"/>
            </a:xfrm>
            <a:prstGeom prst="straightConnector1">
              <a:avLst/>
            </a:prstGeom>
            <a:noFill/>
            <a:ln w="9525" cap="flat" cmpd="sng">
              <a:solidFill>
                <a:srgbClr val="404040"/>
              </a:solidFill>
              <a:prstDash val="solid"/>
              <a:round/>
              <a:headEnd type="none" w="sm" len="sm"/>
              <a:tailEnd type="none" w="sm" len="sm"/>
            </a:ln>
          </p:spPr>
        </p:cxnSp>
      </p:grpSp>
      <p:sp>
        <p:nvSpPr>
          <p:cNvPr id="18" name="Text Placeholder 2">
            <a:extLst>
              <a:ext uri="{FF2B5EF4-FFF2-40B4-BE49-F238E27FC236}">
                <a16:creationId xmlns:a16="http://schemas.microsoft.com/office/drawing/2014/main" id="{37AC31B8-A40A-5AF4-20D3-09C7F28686B6}"/>
              </a:ext>
            </a:extLst>
          </p:cNvPr>
          <p:cNvSpPr>
            <a:spLocks noGrp="1"/>
          </p:cNvSpPr>
          <p:nvPr userDrawn="1">
            <p:ph type="body" sz="quarter" idx="10" hasCustomPrompt="1"/>
          </p:nvPr>
        </p:nvSpPr>
        <p:spPr>
          <a:xfrm>
            <a:off x="2541669" y="1450172"/>
            <a:ext cx="8757792" cy="503186"/>
          </a:xfrm>
        </p:spPr>
        <p:txBody>
          <a:bodyPr anchor="ctr"/>
          <a:lstStyle>
            <a:lvl1pPr marL="0" indent="0">
              <a:buNone/>
              <a:defRPr sz="1800" i="1"/>
            </a:lvl1pPr>
          </a:lstStyle>
          <a:p>
            <a:pPr lvl="0"/>
            <a:r>
              <a:rPr lang="en-US"/>
              <a:t>Click to add a quote</a:t>
            </a:r>
          </a:p>
        </p:txBody>
      </p:sp>
      <p:sp>
        <p:nvSpPr>
          <p:cNvPr id="19" name="Text Placeholder 2">
            <a:extLst>
              <a:ext uri="{FF2B5EF4-FFF2-40B4-BE49-F238E27FC236}">
                <a16:creationId xmlns:a16="http://schemas.microsoft.com/office/drawing/2014/main" id="{97E25BDE-CDCC-AC01-DE43-E51FF011F1D6}"/>
              </a:ext>
            </a:extLst>
          </p:cNvPr>
          <p:cNvSpPr>
            <a:spLocks noGrp="1"/>
          </p:cNvSpPr>
          <p:nvPr userDrawn="1">
            <p:ph type="body" sz="quarter" idx="11" hasCustomPrompt="1"/>
          </p:nvPr>
        </p:nvSpPr>
        <p:spPr>
          <a:xfrm>
            <a:off x="2541669" y="3452575"/>
            <a:ext cx="8757792" cy="503186"/>
          </a:xfrm>
        </p:spPr>
        <p:txBody>
          <a:bodyPr anchor="ctr"/>
          <a:lstStyle>
            <a:lvl1pPr marL="0" indent="0">
              <a:buNone/>
              <a:defRPr sz="1800" i="1"/>
            </a:lvl1pPr>
          </a:lstStyle>
          <a:p>
            <a:pPr lvl="0"/>
            <a:r>
              <a:rPr lang="en-US"/>
              <a:t>Click to add a quote</a:t>
            </a:r>
          </a:p>
        </p:txBody>
      </p:sp>
      <p:sp>
        <p:nvSpPr>
          <p:cNvPr id="20" name="Text Placeholder 2">
            <a:extLst>
              <a:ext uri="{FF2B5EF4-FFF2-40B4-BE49-F238E27FC236}">
                <a16:creationId xmlns:a16="http://schemas.microsoft.com/office/drawing/2014/main" id="{62468208-D2BD-9699-C591-7C98D182E744}"/>
              </a:ext>
            </a:extLst>
          </p:cNvPr>
          <p:cNvSpPr>
            <a:spLocks noGrp="1"/>
          </p:cNvSpPr>
          <p:nvPr userDrawn="1">
            <p:ph type="body" sz="quarter" idx="12" hasCustomPrompt="1"/>
          </p:nvPr>
        </p:nvSpPr>
        <p:spPr>
          <a:xfrm>
            <a:off x="2541669" y="5314623"/>
            <a:ext cx="8757792" cy="503186"/>
          </a:xfrm>
        </p:spPr>
        <p:txBody>
          <a:bodyPr anchor="ctr"/>
          <a:lstStyle>
            <a:lvl1pPr marL="0" indent="0">
              <a:buNone/>
              <a:defRPr sz="1800" i="1"/>
            </a:lvl1pPr>
          </a:lstStyle>
          <a:p>
            <a:pPr lvl="0"/>
            <a:r>
              <a:rPr lang="en-US"/>
              <a:t>Click to add a quote</a:t>
            </a:r>
          </a:p>
        </p:txBody>
      </p:sp>
    </p:spTree>
    <p:extLst>
      <p:ext uri="{BB962C8B-B14F-4D97-AF65-F5344CB8AC3E}">
        <p14:creationId xmlns:p14="http://schemas.microsoft.com/office/powerpoint/2010/main" val="1354103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Quote">
    <p:bg>
      <p:bgRef idx="1001">
        <a:schemeClr val="bg1"/>
      </p:bgRef>
    </p:bg>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96EA27F4-E8A1-7E39-5067-3D8E1CBF462C}"/>
              </a:ext>
            </a:extLst>
          </p:cNvPr>
          <p:cNvGrpSpPr/>
          <p:nvPr userDrawn="1"/>
        </p:nvGrpSpPr>
        <p:grpSpPr>
          <a:xfrm>
            <a:off x="1409944" y="501292"/>
            <a:ext cx="1739589" cy="1862048"/>
            <a:chOff x="1409944" y="501292"/>
            <a:chExt cx="1739589" cy="1862048"/>
          </a:xfrm>
        </p:grpSpPr>
        <p:sp>
          <p:nvSpPr>
            <p:cNvPr id="4" name="Google Shape;454;p28">
              <a:extLst>
                <a:ext uri="{FF2B5EF4-FFF2-40B4-BE49-F238E27FC236}">
                  <a16:creationId xmlns:a16="http://schemas.microsoft.com/office/drawing/2014/main" id="{D27914BC-B5A9-47AD-47AF-C991565AAD1D}"/>
                </a:ext>
              </a:extLst>
            </p:cNvPr>
            <p:cNvSpPr txBox="1"/>
            <p:nvPr/>
          </p:nvSpPr>
          <p:spPr>
            <a:xfrm>
              <a:off x="1409944" y="501292"/>
              <a:ext cx="1739589"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1500" b="1" i="0">
                  <a:solidFill>
                    <a:schemeClr val="accent1"/>
                  </a:solidFill>
                  <a:latin typeface="Charter" panose="02000503060000020004" pitchFamily="2" charset="0"/>
                  <a:ea typeface="Arial"/>
                  <a:cs typeface="Arial"/>
                  <a:sym typeface="Arial"/>
                </a:rPr>
                <a:t>“</a:t>
              </a:r>
              <a:endParaRPr>
                <a:latin typeface="Charter" panose="02000503060000020004" pitchFamily="2" charset="0"/>
              </a:endParaRPr>
            </a:p>
          </p:txBody>
        </p:sp>
        <p:cxnSp>
          <p:nvCxnSpPr>
            <p:cNvPr id="5" name="Google Shape;455;p28">
              <a:extLst>
                <a:ext uri="{FF2B5EF4-FFF2-40B4-BE49-F238E27FC236}">
                  <a16:creationId xmlns:a16="http://schemas.microsoft.com/office/drawing/2014/main" id="{F12F42DF-41F3-1C69-637D-6E60EFE66AB2}"/>
                </a:ext>
              </a:extLst>
            </p:cNvPr>
            <p:cNvCxnSpPr/>
            <p:nvPr/>
          </p:nvCxnSpPr>
          <p:spPr>
            <a:xfrm>
              <a:off x="2368951" y="901787"/>
              <a:ext cx="0" cy="1461553"/>
            </a:xfrm>
            <a:prstGeom prst="straightConnector1">
              <a:avLst/>
            </a:prstGeom>
            <a:noFill/>
            <a:ln w="9525" cap="flat" cmpd="sng">
              <a:solidFill>
                <a:srgbClr val="404040"/>
              </a:solidFill>
              <a:prstDash val="solid"/>
              <a:round/>
              <a:headEnd type="none" w="sm" len="sm"/>
              <a:tailEnd type="none" w="sm" len="sm"/>
            </a:ln>
          </p:spPr>
        </p:cxnSp>
      </p:grpSp>
      <p:grpSp>
        <p:nvGrpSpPr>
          <p:cNvPr id="7" name="Google Shape;457;p28">
            <a:extLst>
              <a:ext uri="{FF2B5EF4-FFF2-40B4-BE49-F238E27FC236}">
                <a16:creationId xmlns:a16="http://schemas.microsoft.com/office/drawing/2014/main" id="{2F7B57D5-452C-7699-2DCF-394480BE08F9}"/>
              </a:ext>
            </a:extLst>
          </p:cNvPr>
          <p:cNvGrpSpPr/>
          <p:nvPr userDrawn="1"/>
        </p:nvGrpSpPr>
        <p:grpSpPr>
          <a:xfrm>
            <a:off x="1409944" y="2497975"/>
            <a:ext cx="1739589" cy="1862048"/>
            <a:chOff x="1479394" y="1673632"/>
            <a:chExt cx="1739589" cy="1862048"/>
          </a:xfrm>
        </p:grpSpPr>
        <p:sp>
          <p:nvSpPr>
            <p:cNvPr id="9" name="Google Shape;458;p28">
              <a:extLst>
                <a:ext uri="{FF2B5EF4-FFF2-40B4-BE49-F238E27FC236}">
                  <a16:creationId xmlns:a16="http://schemas.microsoft.com/office/drawing/2014/main" id="{DAB82ABE-1575-BCE7-27C7-126472B43391}"/>
                </a:ext>
              </a:extLst>
            </p:cNvPr>
            <p:cNvSpPr txBox="1"/>
            <p:nvPr/>
          </p:nvSpPr>
          <p:spPr>
            <a:xfrm>
              <a:off x="1479394" y="1673632"/>
              <a:ext cx="1739589"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1500" b="1" i="0">
                  <a:solidFill>
                    <a:schemeClr val="accent1"/>
                  </a:solidFill>
                  <a:latin typeface="Charter" panose="02000503060000020004" pitchFamily="2" charset="0"/>
                  <a:ea typeface="Arial"/>
                  <a:cs typeface="Arial"/>
                  <a:sym typeface="Arial"/>
                </a:rPr>
                <a:t>“</a:t>
              </a:r>
              <a:endParaRPr>
                <a:latin typeface="Charter" panose="02000503060000020004" pitchFamily="2" charset="0"/>
              </a:endParaRPr>
            </a:p>
          </p:txBody>
        </p:sp>
        <p:cxnSp>
          <p:nvCxnSpPr>
            <p:cNvPr id="11" name="Google Shape;459;p28">
              <a:extLst>
                <a:ext uri="{FF2B5EF4-FFF2-40B4-BE49-F238E27FC236}">
                  <a16:creationId xmlns:a16="http://schemas.microsoft.com/office/drawing/2014/main" id="{3C79F8B2-D72B-01CB-D623-67042581AEEF}"/>
                </a:ext>
              </a:extLst>
            </p:cNvPr>
            <p:cNvCxnSpPr/>
            <p:nvPr/>
          </p:nvCxnSpPr>
          <p:spPr>
            <a:xfrm>
              <a:off x="2438401" y="2074127"/>
              <a:ext cx="0" cy="1461553"/>
            </a:xfrm>
            <a:prstGeom prst="straightConnector1">
              <a:avLst/>
            </a:prstGeom>
            <a:noFill/>
            <a:ln w="9525" cap="flat" cmpd="sng">
              <a:solidFill>
                <a:srgbClr val="404040"/>
              </a:solidFill>
              <a:prstDash val="solid"/>
              <a:round/>
              <a:headEnd type="none" w="sm" len="sm"/>
              <a:tailEnd type="none" w="sm" len="sm"/>
            </a:ln>
          </p:spPr>
        </p:cxnSp>
      </p:grpSp>
      <p:sp>
        <p:nvSpPr>
          <p:cNvPr id="18" name="Text Placeholder 2">
            <a:extLst>
              <a:ext uri="{FF2B5EF4-FFF2-40B4-BE49-F238E27FC236}">
                <a16:creationId xmlns:a16="http://schemas.microsoft.com/office/drawing/2014/main" id="{37AC31B8-A40A-5AF4-20D3-09C7F28686B6}"/>
              </a:ext>
            </a:extLst>
          </p:cNvPr>
          <p:cNvSpPr>
            <a:spLocks noGrp="1"/>
          </p:cNvSpPr>
          <p:nvPr userDrawn="1">
            <p:ph type="body" sz="quarter" idx="10" hasCustomPrompt="1"/>
          </p:nvPr>
        </p:nvSpPr>
        <p:spPr>
          <a:xfrm>
            <a:off x="2541669" y="1450172"/>
            <a:ext cx="8757792" cy="503186"/>
          </a:xfrm>
        </p:spPr>
        <p:txBody>
          <a:bodyPr anchor="ctr"/>
          <a:lstStyle>
            <a:lvl1pPr marL="0" indent="0">
              <a:buNone/>
              <a:defRPr sz="1800" i="1"/>
            </a:lvl1pPr>
          </a:lstStyle>
          <a:p>
            <a:pPr lvl="0"/>
            <a:r>
              <a:rPr lang="en-US"/>
              <a:t>Click to add a quote</a:t>
            </a:r>
          </a:p>
        </p:txBody>
      </p:sp>
      <p:sp>
        <p:nvSpPr>
          <p:cNvPr id="19" name="Text Placeholder 2">
            <a:extLst>
              <a:ext uri="{FF2B5EF4-FFF2-40B4-BE49-F238E27FC236}">
                <a16:creationId xmlns:a16="http://schemas.microsoft.com/office/drawing/2014/main" id="{97E25BDE-CDCC-AC01-DE43-E51FF011F1D6}"/>
              </a:ext>
            </a:extLst>
          </p:cNvPr>
          <p:cNvSpPr>
            <a:spLocks noGrp="1"/>
          </p:cNvSpPr>
          <p:nvPr userDrawn="1">
            <p:ph type="body" sz="quarter" idx="11" hasCustomPrompt="1"/>
          </p:nvPr>
        </p:nvSpPr>
        <p:spPr>
          <a:xfrm>
            <a:off x="2541669" y="3452575"/>
            <a:ext cx="8757792" cy="503186"/>
          </a:xfrm>
        </p:spPr>
        <p:txBody>
          <a:bodyPr anchor="ctr"/>
          <a:lstStyle>
            <a:lvl1pPr marL="0" indent="0">
              <a:buNone/>
              <a:defRPr sz="1800" i="1"/>
            </a:lvl1pPr>
          </a:lstStyle>
          <a:p>
            <a:pPr lvl="0"/>
            <a:r>
              <a:rPr lang="en-US"/>
              <a:t>Click to add a quote</a:t>
            </a:r>
          </a:p>
        </p:txBody>
      </p:sp>
    </p:spTree>
    <p:extLst>
      <p:ext uri="{BB962C8B-B14F-4D97-AF65-F5344CB8AC3E}">
        <p14:creationId xmlns:p14="http://schemas.microsoft.com/office/powerpoint/2010/main" val="1096519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Quote">
    <p:bg>
      <p:bgRef idx="1001">
        <a:schemeClr val="bg1"/>
      </p:bgRef>
    </p:bg>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96EA27F4-E8A1-7E39-5067-3D8E1CBF462C}"/>
              </a:ext>
            </a:extLst>
          </p:cNvPr>
          <p:cNvGrpSpPr/>
          <p:nvPr userDrawn="1"/>
        </p:nvGrpSpPr>
        <p:grpSpPr>
          <a:xfrm>
            <a:off x="1409944" y="501292"/>
            <a:ext cx="1739589" cy="1862048"/>
            <a:chOff x="1409944" y="501292"/>
            <a:chExt cx="1739589" cy="1862048"/>
          </a:xfrm>
        </p:grpSpPr>
        <p:sp>
          <p:nvSpPr>
            <p:cNvPr id="4" name="Google Shape;454;p28">
              <a:extLst>
                <a:ext uri="{FF2B5EF4-FFF2-40B4-BE49-F238E27FC236}">
                  <a16:creationId xmlns:a16="http://schemas.microsoft.com/office/drawing/2014/main" id="{D27914BC-B5A9-47AD-47AF-C991565AAD1D}"/>
                </a:ext>
              </a:extLst>
            </p:cNvPr>
            <p:cNvSpPr txBox="1"/>
            <p:nvPr/>
          </p:nvSpPr>
          <p:spPr>
            <a:xfrm>
              <a:off x="1409944" y="501292"/>
              <a:ext cx="1739589"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1500" b="1" i="0">
                  <a:solidFill>
                    <a:schemeClr val="accent1"/>
                  </a:solidFill>
                  <a:latin typeface="Charter" panose="02000503060000020004" pitchFamily="2" charset="0"/>
                  <a:ea typeface="Arial"/>
                  <a:cs typeface="Arial"/>
                  <a:sym typeface="Arial"/>
                </a:rPr>
                <a:t>“</a:t>
              </a:r>
              <a:endParaRPr>
                <a:latin typeface="Charter" panose="02000503060000020004" pitchFamily="2" charset="0"/>
              </a:endParaRPr>
            </a:p>
          </p:txBody>
        </p:sp>
        <p:cxnSp>
          <p:nvCxnSpPr>
            <p:cNvPr id="5" name="Google Shape;455;p28">
              <a:extLst>
                <a:ext uri="{FF2B5EF4-FFF2-40B4-BE49-F238E27FC236}">
                  <a16:creationId xmlns:a16="http://schemas.microsoft.com/office/drawing/2014/main" id="{F12F42DF-41F3-1C69-637D-6E60EFE66AB2}"/>
                </a:ext>
              </a:extLst>
            </p:cNvPr>
            <p:cNvCxnSpPr/>
            <p:nvPr/>
          </p:nvCxnSpPr>
          <p:spPr>
            <a:xfrm>
              <a:off x="2368951" y="901787"/>
              <a:ext cx="0" cy="1461553"/>
            </a:xfrm>
            <a:prstGeom prst="straightConnector1">
              <a:avLst/>
            </a:prstGeom>
            <a:noFill/>
            <a:ln w="9525" cap="flat" cmpd="sng">
              <a:solidFill>
                <a:srgbClr val="404040"/>
              </a:solidFill>
              <a:prstDash val="solid"/>
              <a:round/>
              <a:headEnd type="none" w="sm" len="sm"/>
              <a:tailEnd type="none" w="sm" len="sm"/>
            </a:ln>
          </p:spPr>
        </p:cxnSp>
      </p:grpSp>
      <p:sp>
        <p:nvSpPr>
          <p:cNvPr id="18" name="Text Placeholder 2">
            <a:extLst>
              <a:ext uri="{FF2B5EF4-FFF2-40B4-BE49-F238E27FC236}">
                <a16:creationId xmlns:a16="http://schemas.microsoft.com/office/drawing/2014/main" id="{37AC31B8-A40A-5AF4-20D3-09C7F28686B6}"/>
              </a:ext>
            </a:extLst>
          </p:cNvPr>
          <p:cNvSpPr>
            <a:spLocks noGrp="1"/>
          </p:cNvSpPr>
          <p:nvPr userDrawn="1">
            <p:ph type="body" sz="quarter" idx="10" hasCustomPrompt="1"/>
          </p:nvPr>
        </p:nvSpPr>
        <p:spPr>
          <a:xfrm>
            <a:off x="2541669" y="1450172"/>
            <a:ext cx="8757792" cy="503186"/>
          </a:xfrm>
        </p:spPr>
        <p:txBody>
          <a:bodyPr anchor="ctr"/>
          <a:lstStyle>
            <a:lvl1pPr marL="0" indent="0">
              <a:buNone/>
              <a:defRPr sz="1800" i="1"/>
            </a:lvl1pPr>
          </a:lstStyle>
          <a:p>
            <a:pPr lvl="0"/>
            <a:r>
              <a:rPr lang="en-US"/>
              <a:t>Click to add a quote</a:t>
            </a:r>
          </a:p>
        </p:txBody>
      </p:sp>
    </p:spTree>
    <p:extLst>
      <p:ext uri="{BB962C8B-B14F-4D97-AF65-F5344CB8AC3E}">
        <p14:creationId xmlns:p14="http://schemas.microsoft.com/office/powerpoint/2010/main" val="2267902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ussentitel / stel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1318" y="2342101"/>
            <a:ext cx="9749365" cy="2173801"/>
          </a:xfrm>
        </p:spPr>
        <p:txBody>
          <a:bodyPr anchor="t"/>
          <a:lstStyle>
            <a:lvl1pPr>
              <a:lnSpc>
                <a:spcPct val="130000"/>
              </a:lnSpc>
              <a:defRPr sz="4800"/>
            </a:lvl1pPr>
          </a:lstStyle>
          <a:p>
            <a:r>
              <a:rPr lang="nl-NL"/>
              <a:t>Click to add</a:t>
            </a:r>
            <a:br>
              <a:rPr lang="nl-NL"/>
            </a:br>
            <a:r>
              <a:rPr lang="nl-NL"/>
              <a:t> a title</a:t>
            </a:r>
            <a:endParaRPr lang="en-US"/>
          </a:p>
        </p:txBody>
      </p:sp>
    </p:spTree>
    <p:extLst>
      <p:ext uri="{BB962C8B-B14F-4D97-AF65-F5344CB8AC3E}">
        <p14:creationId xmlns:p14="http://schemas.microsoft.com/office/powerpoint/2010/main" val="137481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oorblad">
    <p:bg>
      <p:bgRef idx="1001">
        <a:schemeClr val="bg2"/>
      </p:bgRef>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a:lstStyle>
            <a:lvl1pPr>
              <a:defRPr baseline="0"/>
            </a:lvl1pPr>
          </a:lstStyle>
          <a:p>
            <a:r>
              <a:rPr lang="en-US"/>
              <a:t>Add background image</a:t>
            </a:r>
          </a:p>
        </p:txBody>
      </p:sp>
    </p:spTree>
    <p:extLst>
      <p:ext uri="{BB962C8B-B14F-4D97-AF65-F5344CB8AC3E}">
        <p14:creationId xmlns:p14="http://schemas.microsoft.com/office/powerpoint/2010/main" val="267857972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oorblad + Titel">
    <p:bg>
      <p:bgRef idx="1001">
        <a:schemeClr val="bg2"/>
      </p:bgRef>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a:lstStyle>
            <a:lvl1pPr>
              <a:defRPr baseline="0"/>
            </a:lvl1pPr>
          </a:lstStyle>
          <a:p>
            <a:r>
              <a:rPr lang="en-US"/>
              <a:t>Add background image</a:t>
            </a:r>
          </a:p>
        </p:txBody>
      </p:sp>
      <p:sp>
        <p:nvSpPr>
          <p:cNvPr id="3" name="Title 9"/>
          <p:cNvSpPr>
            <a:spLocks noGrp="1"/>
          </p:cNvSpPr>
          <p:nvPr>
            <p:ph type="title" hasCustomPrompt="1"/>
          </p:nvPr>
        </p:nvSpPr>
        <p:spPr>
          <a:xfrm>
            <a:off x="1828800" y="4048734"/>
            <a:ext cx="8534400" cy="1425600"/>
          </a:xfrm>
        </p:spPr>
        <p:txBody>
          <a:bodyPr anchor="t">
            <a:noAutofit/>
          </a:bodyPr>
          <a:lstStyle>
            <a:lvl1pPr algn="ctr">
              <a:defRPr sz="3840" b="1" i="0">
                <a:latin typeface="Brandon Grotesque Black" charset="0"/>
                <a:ea typeface="Brandon Grotesque Black" charset="0"/>
                <a:cs typeface="Brandon Grotesque Black" charset="0"/>
              </a:defRPr>
            </a:lvl1pPr>
          </a:lstStyle>
          <a:p>
            <a:r>
              <a:rPr lang="en-US"/>
              <a:t>Click to edit Master title style</a:t>
            </a:r>
            <a:br>
              <a:rPr lang="en-US"/>
            </a:br>
            <a:br>
              <a:rPr lang="en-US"/>
            </a:br>
            <a:endParaRPr lang="en-US"/>
          </a:p>
        </p:txBody>
      </p:sp>
    </p:spTree>
    <p:extLst>
      <p:ext uri="{BB962C8B-B14F-4D97-AF65-F5344CB8AC3E}">
        <p14:creationId xmlns:p14="http://schemas.microsoft.com/office/powerpoint/2010/main" val="269840167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ofdstuk / Subtitel">
    <p:bg>
      <p:bgRef idx="1001">
        <a:schemeClr val="bg2"/>
      </p:bgRef>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a:lstStyle/>
          <a:p>
            <a:r>
              <a:rPr lang="en-US"/>
              <a:t>Add background image</a:t>
            </a:r>
          </a:p>
        </p:txBody>
      </p:sp>
      <p:sp>
        <p:nvSpPr>
          <p:cNvPr id="3" name="Subtitle 2"/>
          <p:cNvSpPr>
            <a:spLocks noGrp="1"/>
          </p:cNvSpPr>
          <p:nvPr>
            <p:ph type="subTitle" idx="1"/>
          </p:nvPr>
        </p:nvSpPr>
        <p:spPr>
          <a:xfrm>
            <a:off x="1828800" y="3697246"/>
            <a:ext cx="8534400" cy="1752600"/>
          </a:xfrm>
        </p:spPr>
        <p:txBody>
          <a:bodyPr/>
          <a:lstStyle>
            <a:lvl1pPr marL="0" indent="0" algn="ctr">
              <a:buNone/>
              <a:defRPr sz="3600" b="0" i="1" baseline="0">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1830917" y="2003400"/>
            <a:ext cx="8534400" cy="1425600"/>
          </a:xfrm>
        </p:spPr>
        <p:txBody>
          <a:bodyPr anchor="b">
            <a:noAutofit/>
          </a:bodyPr>
          <a:lstStyle>
            <a:lvl1pPr algn="ctr">
              <a:defRPr sz="3840" b="1" i="0">
                <a:latin typeface="Brandon Grotesque Black" charset="0"/>
                <a:ea typeface="Brandon Grotesque Black" charset="0"/>
                <a:cs typeface="Brandon Grotesque Black" charset="0"/>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6510" y="6037527"/>
            <a:ext cx="1178983" cy="473830"/>
          </a:xfrm>
          <a:prstGeom prst="rect">
            <a:avLst/>
          </a:prstGeom>
        </p:spPr>
      </p:pic>
    </p:spTree>
    <p:extLst>
      <p:ext uri="{BB962C8B-B14F-4D97-AF65-F5344CB8AC3E}">
        <p14:creationId xmlns:p14="http://schemas.microsoft.com/office/powerpoint/2010/main" val="135757335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met content - Donker">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192000" cy="6858000"/>
          </a:xfrm>
        </p:spPr>
        <p:txBody>
          <a:bodyPr/>
          <a:lstStyle>
            <a:lvl1pPr>
              <a:defRPr>
                <a:solidFill>
                  <a:schemeClr val="accent1"/>
                </a:solidFill>
              </a:defRPr>
            </a:lvl1pPr>
          </a:lstStyle>
          <a:p>
            <a:endParaRPr lang="en-US"/>
          </a:p>
        </p:txBody>
      </p:sp>
      <p:sp>
        <p:nvSpPr>
          <p:cNvPr id="5" name="Title 1"/>
          <p:cNvSpPr>
            <a:spLocks noGrp="1"/>
          </p:cNvSpPr>
          <p:nvPr>
            <p:ph type="title" hasCustomPrompt="1"/>
          </p:nvPr>
        </p:nvSpPr>
        <p:spPr>
          <a:xfrm>
            <a:off x="1213442" y="948750"/>
            <a:ext cx="9748775" cy="864000"/>
          </a:xfrm>
        </p:spPr>
        <p:txBody>
          <a:bodyPr/>
          <a:lstStyle>
            <a:lvl1pPr>
              <a:defRPr>
                <a:solidFill>
                  <a:schemeClr val="accent1"/>
                </a:solidFill>
              </a:defRPr>
            </a:lvl1pPr>
          </a:lstStyle>
          <a:p>
            <a:r>
              <a:rPr lang="en-US"/>
              <a:t>Click to add title</a:t>
            </a:r>
          </a:p>
        </p:txBody>
      </p:sp>
      <p:sp>
        <p:nvSpPr>
          <p:cNvPr id="4" name="Text Placeholder 2"/>
          <p:cNvSpPr>
            <a:spLocks noGrp="1"/>
          </p:cNvSpPr>
          <p:nvPr>
            <p:ph type="body" sz="quarter" idx="10"/>
          </p:nvPr>
        </p:nvSpPr>
        <p:spPr>
          <a:xfrm>
            <a:off x="1212851" y="2376000"/>
            <a:ext cx="9747844" cy="3240000"/>
          </a:xfrm>
        </p:spPr>
        <p:txBody>
          <a:bodyPr/>
          <a:lstStyle>
            <a:lvl1pPr marL="411480" indent="-411480">
              <a:buClr>
                <a:schemeClr val="accent1"/>
              </a:buClr>
              <a:buFont typeface="Arial"/>
              <a:buChar char="•"/>
              <a:defRPr sz="2640"/>
            </a:lvl1pPr>
          </a:lstStyle>
          <a:p>
            <a:pPr lvl="0"/>
            <a:r>
              <a:rPr lang="en-US"/>
              <a:t>Click to edit Master text styles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6510" y="6037527"/>
            <a:ext cx="1178983" cy="473830"/>
          </a:xfrm>
          <a:prstGeom prst="rect">
            <a:avLst/>
          </a:prstGeom>
        </p:spPr>
      </p:pic>
    </p:spTree>
    <p:extLst>
      <p:ext uri="{BB962C8B-B14F-4D97-AF65-F5344CB8AC3E}">
        <p14:creationId xmlns:p14="http://schemas.microsoft.com/office/powerpoint/2010/main" val="393511895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sluitingssheet">
    <p:bg>
      <p:bgRef idx="1001">
        <a:schemeClr val="bg2"/>
      </p:bgRef>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a:lstStyle/>
          <a:p>
            <a:r>
              <a:rPr lang="en-US"/>
              <a:t>Add background image</a:t>
            </a:r>
          </a:p>
        </p:txBody>
      </p:sp>
      <p:sp>
        <p:nvSpPr>
          <p:cNvPr id="10" name="Title 9"/>
          <p:cNvSpPr>
            <a:spLocks noGrp="1"/>
          </p:cNvSpPr>
          <p:nvPr>
            <p:ph type="title" hasCustomPrompt="1"/>
          </p:nvPr>
        </p:nvSpPr>
        <p:spPr>
          <a:xfrm>
            <a:off x="1828800" y="2067040"/>
            <a:ext cx="8534400" cy="1425600"/>
          </a:xfrm>
        </p:spPr>
        <p:txBody>
          <a:bodyPr anchor="b">
            <a:noAutofit/>
          </a:bodyPr>
          <a:lstStyle>
            <a:lvl1pPr algn="ctr">
              <a:defRPr sz="3840" b="1" i="0">
                <a:latin typeface="Brandon Grotesque Black" charset="0"/>
                <a:ea typeface="Brandon Grotesque Black" charset="0"/>
                <a:cs typeface="Brandon Grotesque Black" charset="0"/>
              </a:defRPr>
            </a:lvl1pPr>
          </a:lstStyle>
          <a:p>
            <a:r>
              <a:rPr lang="en-US"/>
              <a:t>www.dbgedrag.nl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6510" y="6037527"/>
            <a:ext cx="1178983" cy="473830"/>
          </a:xfrm>
          <a:prstGeom prst="rect">
            <a:avLst/>
          </a:prstGeom>
        </p:spPr>
      </p:pic>
      <p:sp>
        <p:nvSpPr>
          <p:cNvPr id="4" name="Text Placeholder 3"/>
          <p:cNvSpPr>
            <a:spLocks noGrp="1"/>
          </p:cNvSpPr>
          <p:nvPr>
            <p:ph type="body" sz="quarter" idx="11" hasCustomPrompt="1"/>
          </p:nvPr>
        </p:nvSpPr>
        <p:spPr>
          <a:xfrm>
            <a:off x="4191001" y="4210812"/>
            <a:ext cx="3814233" cy="406908"/>
          </a:xfrm>
        </p:spPr>
        <p:txBody>
          <a:bodyPr/>
          <a:lstStyle>
            <a:lvl1pPr marL="0" indent="0" algn="ctr">
              <a:buNone/>
              <a:defRPr sz="2160">
                <a:latin typeface="Source Sans Pro"/>
                <a:cs typeface="Source Sans Pro"/>
              </a:defRPr>
            </a:lvl1pPr>
          </a:lstStyle>
          <a:p>
            <a:pPr lvl="0"/>
            <a:r>
              <a:rPr lang="en-US"/>
              <a:t>@twitternaampje</a:t>
            </a:r>
          </a:p>
        </p:txBody>
      </p:sp>
      <p:sp>
        <p:nvSpPr>
          <p:cNvPr id="11" name="Text Placeholder 3"/>
          <p:cNvSpPr>
            <a:spLocks noGrp="1"/>
          </p:cNvSpPr>
          <p:nvPr>
            <p:ph type="body" sz="quarter" idx="12" hasCustomPrompt="1"/>
          </p:nvPr>
        </p:nvSpPr>
        <p:spPr>
          <a:xfrm>
            <a:off x="3850218" y="4864609"/>
            <a:ext cx="4491567" cy="486918"/>
          </a:xfrm>
        </p:spPr>
        <p:txBody>
          <a:bodyPr/>
          <a:lstStyle>
            <a:lvl1pPr marL="0" indent="0" algn="ctr">
              <a:buNone/>
              <a:defRPr sz="2160">
                <a:latin typeface="Source Sans Pro"/>
                <a:cs typeface="Source Sans Pro"/>
              </a:defRPr>
            </a:lvl1pPr>
          </a:lstStyle>
          <a:p>
            <a:pPr lvl="0"/>
            <a:r>
              <a:rPr lang="en-US"/>
              <a:t>naampje@dbgedrag.nl</a:t>
            </a:r>
          </a:p>
        </p:txBody>
      </p:sp>
    </p:spTree>
    <p:extLst>
      <p:ext uri="{BB962C8B-B14F-4D97-AF65-F5344CB8AC3E}">
        <p14:creationId xmlns:p14="http://schemas.microsoft.com/office/powerpoint/2010/main" val="19424862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co wi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35652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co lichtgrijs">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8390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co donkergrijs">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5299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4" name="Google Shape;91;p7">
            <a:extLst>
              <a:ext uri="{FF2B5EF4-FFF2-40B4-BE49-F238E27FC236}">
                <a16:creationId xmlns:a16="http://schemas.microsoft.com/office/drawing/2014/main" id="{7610B1A5-F0E0-14DD-878C-5C72ACC306C7}"/>
              </a:ext>
            </a:extLst>
          </p:cNvPr>
          <p:cNvPicPr preferRelativeResize="0"/>
          <p:nvPr userDrawn="1"/>
        </p:nvPicPr>
        <p:blipFill rotWithShape="1">
          <a:blip r:embed="rId2">
            <a:alphaModFix/>
          </a:blip>
          <a:srcRect l="31968" t="7506" r="2906" b="25166"/>
          <a:stretch/>
        </p:blipFill>
        <p:spPr>
          <a:xfrm>
            <a:off x="-148041" y="-17584"/>
            <a:ext cx="9975101" cy="6875581"/>
          </a:xfrm>
          <a:prstGeom prst="rect">
            <a:avLst/>
          </a:prstGeom>
          <a:noFill/>
          <a:ln>
            <a:noFill/>
          </a:ln>
        </p:spPr>
      </p:pic>
      <p:sp>
        <p:nvSpPr>
          <p:cNvPr id="5" name="Google Shape;92;p7">
            <a:extLst>
              <a:ext uri="{FF2B5EF4-FFF2-40B4-BE49-F238E27FC236}">
                <a16:creationId xmlns:a16="http://schemas.microsoft.com/office/drawing/2014/main" id="{C9F165BE-2221-FDA3-A556-DD20B3D54B7C}"/>
              </a:ext>
            </a:extLst>
          </p:cNvPr>
          <p:cNvSpPr/>
          <p:nvPr userDrawn="1"/>
        </p:nvSpPr>
        <p:spPr>
          <a:xfrm>
            <a:off x="5284841" y="1"/>
            <a:ext cx="6907158" cy="28744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60" b="0" i="0" u="none" strike="noStrike" cap="none">
              <a:solidFill>
                <a:schemeClr val="lt1"/>
              </a:solidFill>
              <a:latin typeface="Arial"/>
              <a:ea typeface="Arial"/>
              <a:cs typeface="Arial"/>
              <a:sym typeface="Arial"/>
            </a:endParaRPr>
          </a:p>
        </p:txBody>
      </p:sp>
      <p:sp>
        <p:nvSpPr>
          <p:cNvPr id="6" name="Google Shape;93;p7">
            <a:extLst>
              <a:ext uri="{FF2B5EF4-FFF2-40B4-BE49-F238E27FC236}">
                <a16:creationId xmlns:a16="http://schemas.microsoft.com/office/drawing/2014/main" id="{BDC6F6DC-E3D9-5232-888C-8E7BCEC79B8A}"/>
              </a:ext>
            </a:extLst>
          </p:cNvPr>
          <p:cNvSpPr/>
          <p:nvPr userDrawn="1"/>
        </p:nvSpPr>
        <p:spPr>
          <a:xfrm>
            <a:off x="5190765" y="223330"/>
            <a:ext cx="6613477" cy="20537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60" b="0" i="0" u="none" strike="noStrike" cap="none">
              <a:solidFill>
                <a:schemeClr val="lt1"/>
              </a:solidFill>
              <a:latin typeface="Arial"/>
              <a:ea typeface="Arial"/>
              <a:cs typeface="Arial"/>
              <a:sym typeface="Arial"/>
            </a:endParaRPr>
          </a:p>
        </p:txBody>
      </p:sp>
      <p:sp>
        <p:nvSpPr>
          <p:cNvPr id="7" name="Google Shape;94;p7">
            <a:extLst>
              <a:ext uri="{FF2B5EF4-FFF2-40B4-BE49-F238E27FC236}">
                <a16:creationId xmlns:a16="http://schemas.microsoft.com/office/drawing/2014/main" id="{ECCAD1F1-1D88-658C-F34A-DA30BB506DF0}"/>
              </a:ext>
            </a:extLst>
          </p:cNvPr>
          <p:cNvSpPr/>
          <p:nvPr userDrawn="1"/>
        </p:nvSpPr>
        <p:spPr>
          <a:xfrm rot="10800000">
            <a:off x="3603340" y="0"/>
            <a:ext cx="3169921" cy="2053781"/>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60" b="0" i="0" u="none" strike="noStrike" cap="none">
              <a:solidFill>
                <a:schemeClr val="lt1"/>
              </a:solidFill>
              <a:latin typeface="Arial"/>
              <a:ea typeface="Arial"/>
              <a:cs typeface="Arial"/>
              <a:sym typeface="Arial"/>
            </a:endParaRPr>
          </a:p>
        </p:txBody>
      </p:sp>
      <p:sp>
        <p:nvSpPr>
          <p:cNvPr id="8" name="Google Shape;95;p7">
            <a:extLst>
              <a:ext uri="{FF2B5EF4-FFF2-40B4-BE49-F238E27FC236}">
                <a16:creationId xmlns:a16="http://schemas.microsoft.com/office/drawing/2014/main" id="{F11DD81E-511B-3702-2145-E4D486324659}"/>
              </a:ext>
            </a:extLst>
          </p:cNvPr>
          <p:cNvSpPr/>
          <p:nvPr userDrawn="1"/>
        </p:nvSpPr>
        <p:spPr>
          <a:xfrm>
            <a:off x="2738264" y="2042160"/>
            <a:ext cx="4900076" cy="4815841"/>
          </a:xfrm>
          <a:prstGeom prst="triangle">
            <a:avLst>
              <a:gd name="adj" fmla="val 50000"/>
            </a:avLst>
          </a:prstGeom>
          <a:solidFill>
            <a:srgbClr val="E2BD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60" b="0" i="0" u="none" strike="noStrike" cap="none">
              <a:solidFill>
                <a:schemeClr val="lt1"/>
              </a:solidFill>
              <a:latin typeface="Arial"/>
              <a:ea typeface="Arial"/>
              <a:cs typeface="Arial"/>
              <a:sym typeface="Arial"/>
            </a:endParaRPr>
          </a:p>
        </p:txBody>
      </p:sp>
      <p:sp>
        <p:nvSpPr>
          <p:cNvPr id="9" name="Google Shape;96;p7">
            <a:extLst>
              <a:ext uri="{FF2B5EF4-FFF2-40B4-BE49-F238E27FC236}">
                <a16:creationId xmlns:a16="http://schemas.microsoft.com/office/drawing/2014/main" id="{E3335E43-0617-4864-8282-E467B7E078BB}"/>
              </a:ext>
            </a:extLst>
          </p:cNvPr>
          <p:cNvSpPr/>
          <p:nvPr userDrawn="1"/>
        </p:nvSpPr>
        <p:spPr>
          <a:xfrm>
            <a:off x="5232083" y="2042159"/>
            <a:ext cx="7001235" cy="4815841"/>
          </a:xfrm>
          <a:prstGeom prst="rect">
            <a:avLst/>
          </a:prstGeom>
          <a:solidFill>
            <a:srgbClr val="E2BD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920" b="0" i="0" u="none" strike="noStrike" cap="none">
              <a:solidFill>
                <a:schemeClr val="lt1"/>
              </a:solidFill>
              <a:latin typeface="Arial"/>
              <a:ea typeface="Arial"/>
              <a:cs typeface="Arial"/>
              <a:sym typeface="Arial"/>
            </a:endParaRPr>
          </a:p>
        </p:txBody>
      </p:sp>
      <p:grpSp>
        <p:nvGrpSpPr>
          <p:cNvPr id="11" name="Google Shape;97;p7">
            <a:extLst>
              <a:ext uri="{FF2B5EF4-FFF2-40B4-BE49-F238E27FC236}">
                <a16:creationId xmlns:a16="http://schemas.microsoft.com/office/drawing/2014/main" id="{C0C7AF1A-49EF-FD44-A853-50B47E8E88EF}"/>
              </a:ext>
            </a:extLst>
          </p:cNvPr>
          <p:cNvGrpSpPr/>
          <p:nvPr userDrawn="1"/>
        </p:nvGrpSpPr>
        <p:grpSpPr>
          <a:xfrm>
            <a:off x="9472473" y="536130"/>
            <a:ext cx="1942012" cy="981521"/>
            <a:chOff x="323752" y="4138855"/>
            <a:chExt cx="1618343" cy="817934"/>
          </a:xfrm>
        </p:grpSpPr>
        <p:sp>
          <p:nvSpPr>
            <p:cNvPr id="12" name="Google Shape;98;p7">
              <a:extLst>
                <a:ext uri="{FF2B5EF4-FFF2-40B4-BE49-F238E27FC236}">
                  <a16:creationId xmlns:a16="http://schemas.microsoft.com/office/drawing/2014/main" id="{2CFDFF9D-A10A-423E-6E18-DCF107F74E91}"/>
                </a:ext>
              </a:extLst>
            </p:cNvPr>
            <p:cNvSpPr/>
            <p:nvPr/>
          </p:nvSpPr>
          <p:spPr>
            <a:xfrm>
              <a:off x="323752" y="4138855"/>
              <a:ext cx="1618343" cy="817934"/>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160" b="0" i="0" u="none" strike="noStrike" cap="none">
                <a:solidFill>
                  <a:schemeClr val="lt1"/>
                </a:solidFill>
                <a:latin typeface="Arial"/>
                <a:ea typeface="Arial"/>
                <a:cs typeface="Arial"/>
                <a:sym typeface="Arial"/>
              </a:endParaRPr>
            </a:p>
          </p:txBody>
        </p:sp>
        <p:pic>
          <p:nvPicPr>
            <p:cNvPr id="16" name="Google Shape;99;p7" descr="D&amp;B-logo.png">
              <a:extLst>
                <a:ext uri="{FF2B5EF4-FFF2-40B4-BE49-F238E27FC236}">
                  <a16:creationId xmlns:a16="http://schemas.microsoft.com/office/drawing/2014/main" id="{B0989CAB-3D5D-BD2F-7270-59A98A2569C0}"/>
                </a:ext>
              </a:extLst>
            </p:cNvPr>
            <p:cNvPicPr preferRelativeResize="0"/>
            <p:nvPr/>
          </p:nvPicPr>
          <p:blipFill rotWithShape="1">
            <a:blip r:embed="rId3">
              <a:alphaModFix/>
            </a:blip>
            <a:srcRect/>
            <a:stretch/>
          </p:blipFill>
          <p:spPr>
            <a:xfrm>
              <a:off x="613632" y="4330105"/>
              <a:ext cx="1038582" cy="463780"/>
            </a:xfrm>
            <a:prstGeom prst="rect">
              <a:avLst/>
            </a:prstGeom>
            <a:noFill/>
            <a:ln>
              <a:noFill/>
            </a:ln>
          </p:spPr>
        </p:pic>
      </p:grpSp>
      <p:sp>
        <p:nvSpPr>
          <p:cNvPr id="2" name="Title 9">
            <a:extLst>
              <a:ext uri="{FF2B5EF4-FFF2-40B4-BE49-F238E27FC236}">
                <a16:creationId xmlns:a16="http://schemas.microsoft.com/office/drawing/2014/main" id="{F7C47290-589D-16CF-5A73-749B1F056508}"/>
              </a:ext>
            </a:extLst>
          </p:cNvPr>
          <p:cNvSpPr>
            <a:spLocks noGrp="1"/>
          </p:cNvSpPr>
          <p:nvPr>
            <p:ph type="title"/>
          </p:nvPr>
        </p:nvSpPr>
        <p:spPr>
          <a:xfrm>
            <a:off x="5441354" y="3417035"/>
            <a:ext cx="6268046" cy="1425600"/>
          </a:xfrm>
        </p:spPr>
        <p:txBody>
          <a:bodyPr anchor="b">
            <a:noAutofit/>
          </a:bodyPr>
          <a:lstStyle>
            <a:lvl1pPr algn="l">
              <a:defRPr sz="2800" b="1" i="0">
                <a:latin typeface="Brandon Grotesque Black" charset="0"/>
                <a:ea typeface="Brandon Grotesque Black" charset="0"/>
                <a:cs typeface="Brandon Grotesque Black" charset="0"/>
              </a:defRPr>
            </a:lvl1pPr>
          </a:lstStyle>
          <a:p>
            <a:r>
              <a:rPr lang="en-US"/>
              <a:t>Click to edit Master title style</a:t>
            </a:r>
          </a:p>
        </p:txBody>
      </p:sp>
      <p:sp>
        <p:nvSpPr>
          <p:cNvPr id="13" name="Subtitle 2">
            <a:extLst>
              <a:ext uri="{FF2B5EF4-FFF2-40B4-BE49-F238E27FC236}">
                <a16:creationId xmlns:a16="http://schemas.microsoft.com/office/drawing/2014/main" id="{C41B86F3-07E0-1DFE-36C3-44ED6E598526}"/>
              </a:ext>
            </a:extLst>
          </p:cNvPr>
          <p:cNvSpPr>
            <a:spLocks noGrp="1"/>
          </p:cNvSpPr>
          <p:nvPr>
            <p:ph type="subTitle" idx="1"/>
          </p:nvPr>
        </p:nvSpPr>
        <p:spPr>
          <a:xfrm>
            <a:off x="5441354" y="5181600"/>
            <a:ext cx="6268046" cy="1546562"/>
          </a:xfrm>
        </p:spPr>
        <p:txBody>
          <a:bodyPr/>
          <a:lstStyle>
            <a:lvl1pPr marL="0" indent="0" algn="l">
              <a:buNone/>
              <a:defRPr sz="2000" b="0" i="1" baseline="0">
                <a:solidFill>
                  <a:srgbClr val="424242"/>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76711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9" name="Vrije vorm: vorm 10">
            <a:extLst>
              <a:ext uri="{FF2B5EF4-FFF2-40B4-BE49-F238E27FC236}">
                <a16:creationId xmlns:a16="http://schemas.microsoft.com/office/drawing/2014/main" id="{54B81BE0-C16F-405C-85C2-D1099942B5F4}"/>
              </a:ext>
            </a:extLst>
          </p:cNvPr>
          <p:cNvSpPr/>
          <p:nvPr userDrawn="1"/>
        </p:nvSpPr>
        <p:spPr>
          <a:xfrm rot="160211">
            <a:off x="2887465" y="1422383"/>
            <a:ext cx="9420320" cy="5646239"/>
          </a:xfrm>
          <a:custGeom>
            <a:avLst/>
            <a:gdLst>
              <a:gd name="connsiteX0" fmla="*/ 2050542 w 8579387"/>
              <a:gd name="connsiteY0" fmla="*/ 14434 h 5142211"/>
              <a:gd name="connsiteX1" fmla="*/ 8140528 w 8579387"/>
              <a:gd name="connsiteY1" fmla="*/ 0 h 5142211"/>
              <a:gd name="connsiteX2" fmla="*/ 8379415 w 8579387"/>
              <a:gd name="connsiteY2" fmla="*/ 477771 h 5142211"/>
              <a:gd name="connsiteX3" fmla="*/ 8579387 w 8579387"/>
              <a:gd name="connsiteY3" fmla="*/ 4765602 h 5142211"/>
              <a:gd name="connsiteX4" fmla="*/ 504113 w 8579387"/>
              <a:gd name="connsiteY4" fmla="*/ 5142211 h 5142211"/>
              <a:gd name="connsiteX5" fmla="*/ 0 w 8579387"/>
              <a:gd name="connsiteY5" fmla="*/ 4139931 h 51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9387" h="5142211">
                <a:moveTo>
                  <a:pt x="2050542" y="14434"/>
                </a:moveTo>
                <a:lnTo>
                  <a:pt x="8140528" y="0"/>
                </a:lnTo>
                <a:lnTo>
                  <a:pt x="8379415" y="477771"/>
                </a:lnTo>
                <a:lnTo>
                  <a:pt x="8579387" y="4765602"/>
                </a:lnTo>
                <a:lnTo>
                  <a:pt x="504113" y="5142211"/>
                </a:lnTo>
                <a:lnTo>
                  <a:pt x="0" y="4139931"/>
                </a:lnTo>
                <a:close/>
              </a:path>
            </a:pathLst>
          </a:custGeom>
          <a:solidFill>
            <a:srgbClr val="E2BD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60"/>
          </a:p>
        </p:txBody>
      </p:sp>
      <p:pic>
        <p:nvPicPr>
          <p:cNvPr id="3" name="Picture 6" descr="D&amp;B-logo.png">
            <a:extLst>
              <a:ext uri="{FF2B5EF4-FFF2-40B4-BE49-F238E27FC236}">
                <a16:creationId xmlns:a16="http://schemas.microsoft.com/office/drawing/2014/main" id="{80C86947-737C-4C1F-A748-0C74072FC902}"/>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596956" y="6007254"/>
            <a:ext cx="1297984" cy="579616"/>
          </a:xfrm>
          <a:prstGeom prst="rect">
            <a:avLst/>
          </a:prstGeom>
        </p:spPr>
      </p:pic>
      <p:sp>
        <p:nvSpPr>
          <p:cNvPr id="2" name="Title 9">
            <a:extLst>
              <a:ext uri="{FF2B5EF4-FFF2-40B4-BE49-F238E27FC236}">
                <a16:creationId xmlns:a16="http://schemas.microsoft.com/office/drawing/2014/main" id="{8DAA0BE6-AED7-5EDC-73B7-123CCB43AB9F}"/>
              </a:ext>
            </a:extLst>
          </p:cNvPr>
          <p:cNvSpPr>
            <a:spLocks noGrp="1"/>
          </p:cNvSpPr>
          <p:nvPr>
            <p:ph type="title"/>
          </p:nvPr>
        </p:nvSpPr>
        <p:spPr>
          <a:xfrm>
            <a:off x="4447117" y="3403600"/>
            <a:ext cx="7262283" cy="1425600"/>
          </a:xfrm>
        </p:spPr>
        <p:txBody>
          <a:bodyPr anchor="b">
            <a:noAutofit/>
          </a:bodyPr>
          <a:lstStyle>
            <a:lvl1pPr algn="l">
              <a:defRPr sz="3840" b="1" i="0">
                <a:solidFill>
                  <a:schemeClr val="bg1"/>
                </a:solidFill>
                <a:latin typeface="Brandon Grotesque Black" charset="0"/>
                <a:ea typeface="Brandon Grotesque Black" charset="0"/>
                <a:cs typeface="Brandon Grotesque Black" charset="0"/>
              </a:defRPr>
            </a:lvl1pPr>
          </a:lstStyle>
          <a:p>
            <a:r>
              <a:rPr lang="en-US"/>
              <a:t>Click to edit Master title style</a:t>
            </a:r>
          </a:p>
        </p:txBody>
      </p:sp>
    </p:spTree>
    <p:extLst>
      <p:ext uri="{BB962C8B-B14F-4D97-AF65-F5344CB8AC3E}">
        <p14:creationId xmlns:p14="http://schemas.microsoft.com/office/powerpoint/2010/main" val="611757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met content - Geel">
    <p:bg>
      <p:bgPr>
        <a:solidFill>
          <a:schemeClr val="accent1"/>
        </a:solidFill>
        <a:effectLst/>
      </p:bgPr>
    </p:bg>
    <p:spTree>
      <p:nvGrpSpPr>
        <p:cNvPr id="1" name=""/>
        <p:cNvGrpSpPr/>
        <p:nvPr/>
      </p:nvGrpSpPr>
      <p:grpSpPr>
        <a:xfrm>
          <a:off x="0" y="0"/>
          <a:ext cx="0" cy="0"/>
          <a:chOff x="0" y="0"/>
          <a:chExt cx="0" cy="0"/>
        </a:xfrm>
      </p:grpSpPr>
      <p:pic>
        <p:nvPicPr>
          <p:cNvPr id="7" name="Picture 6" descr="D&amp;B-logo.png">
            <a:extLst>
              <a:ext uri="{FF2B5EF4-FFF2-40B4-BE49-F238E27FC236}">
                <a16:creationId xmlns:a16="http://schemas.microsoft.com/office/drawing/2014/main" id="{5E7BA7B8-AFBF-4A12-AA37-F59FC1E5F037}"/>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5506510" y="6011205"/>
            <a:ext cx="1178983" cy="526476"/>
          </a:xfrm>
          <a:prstGeom prst="rect">
            <a:avLst/>
          </a:prstGeom>
        </p:spPr>
      </p:pic>
      <p:sp>
        <p:nvSpPr>
          <p:cNvPr id="5" name="Title 1"/>
          <p:cNvSpPr>
            <a:spLocks noGrp="1"/>
          </p:cNvSpPr>
          <p:nvPr>
            <p:ph type="title" hasCustomPrompt="1"/>
          </p:nvPr>
        </p:nvSpPr>
        <p:spPr>
          <a:xfrm>
            <a:off x="1213442" y="948750"/>
            <a:ext cx="9748775" cy="864000"/>
          </a:xfrm>
        </p:spPr>
        <p:txBody>
          <a:bodyPr/>
          <a:lstStyle>
            <a:lvl1pPr>
              <a:defRPr>
                <a:solidFill>
                  <a:schemeClr val="bg1"/>
                </a:solidFill>
              </a:defRPr>
            </a:lvl1pPr>
          </a:lstStyle>
          <a:p>
            <a:r>
              <a:rPr lang="en-US"/>
              <a:t>Click to add title</a:t>
            </a:r>
          </a:p>
        </p:txBody>
      </p:sp>
      <p:sp>
        <p:nvSpPr>
          <p:cNvPr id="4" name="Text Placeholder 2"/>
          <p:cNvSpPr>
            <a:spLocks noGrp="1"/>
          </p:cNvSpPr>
          <p:nvPr>
            <p:ph type="body" sz="quarter" idx="10" hasCustomPrompt="1"/>
          </p:nvPr>
        </p:nvSpPr>
        <p:spPr>
          <a:xfrm>
            <a:off x="1212851" y="2376000"/>
            <a:ext cx="9747844" cy="3240000"/>
          </a:xfrm>
        </p:spPr>
        <p:txBody>
          <a:bodyPr/>
          <a:lstStyle>
            <a:lvl1pPr marL="411480" indent="-411480">
              <a:buClr>
                <a:schemeClr val="bg1"/>
              </a:buClr>
              <a:buFont typeface="Arial"/>
              <a:buChar char="•"/>
              <a:defRPr sz="2640">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err="1"/>
              <a:t>Fsdf</a:t>
            </a:r>
            <a:endParaRPr lang="en-US"/>
          </a:p>
          <a:p>
            <a:pPr lvl="2"/>
            <a:r>
              <a:rPr lang="en-US" err="1"/>
              <a:t>fsdv</a:t>
            </a:r>
            <a:endParaRPr lang="en-US"/>
          </a:p>
        </p:txBody>
      </p:sp>
    </p:spTree>
    <p:extLst>
      <p:ext uri="{BB962C8B-B14F-4D97-AF65-F5344CB8AC3E}">
        <p14:creationId xmlns:p14="http://schemas.microsoft.com/office/powerpoint/2010/main" val="149275986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ote Titel met kleine content">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12259" y="3697920"/>
            <a:ext cx="9748436" cy="1918080"/>
          </a:xfrm>
        </p:spPr>
        <p:txBody>
          <a:bodyPr/>
          <a:lstStyle>
            <a:lvl1pPr marL="0" indent="0">
              <a:buNone/>
              <a:defRPr sz="2640"/>
            </a:lvl1pPr>
          </a:lstStyle>
          <a:p>
            <a:pPr lvl="0"/>
            <a:r>
              <a:rPr lang="en-US"/>
              <a:t>Click to edit Master text styles</a:t>
            </a:r>
          </a:p>
        </p:txBody>
      </p:sp>
      <p:sp>
        <p:nvSpPr>
          <p:cNvPr id="8" name="Title 1"/>
          <p:cNvSpPr>
            <a:spLocks noGrp="1"/>
          </p:cNvSpPr>
          <p:nvPr>
            <p:ph type="title" hasCustomPrompt="1"/>
          </p:nvPr>
        </p:nvSpPr>
        <p:spPr>
          <a:xfrm>
            <a:off x="1212851" y="948750"/>
            <a:ext cx="9749365" cy="2160000"/>
          </a:xfrm>
        </p:spPr>
        <p:txBody>
          <a:bodyPr/>
          <a:lstStyle>
            <a:lvl1pPr>
              <a:defRPr sz="6480"/>
            </a:lvl1pPr>
          </a:lstStyle>
          <a:p>
            <a:r>
              <a:rPr lang="en-US"/>
              <a:t>Click to add title</a:t>
            </a:r>
          </a:p>
        </p:txBody>
      </p:sp>
      <p:pic>
        <p:nvPicPr>
          <p:cNvPr id="4" name="Picture 3" descr="D&amp;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6509" y="6037527"/>
            <a:ext cx="1178985" cy="473830"/>
          </a:xfrm>
          <a:prstGeom prst="rect">
            <a:avLst/>
          </a:prstGeom>
        </p:spPr>
      </p:pic>
    </p:spTree>
    <p:extLst>
      <p:ext uri="{BB962C8B-B14F-4D97-AF65-F5344CB8AC3E}">
        <p14:creationId xmlns:p14="http://schemas.microsoft.com/office/powerpoint/2010/main" val="322924940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met Grafiek">
    <p:bg>
      <p:bgRef idx="1001">
        <a:schemeClr val="bg2"/>
      </p:bgRef>
    </p:bg>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1212851" y="2376000"/>
            <a:ext cx="9749365" cy="3240000"/>
          </a:xfrm>
        </p:spPr>
        <p:txBody>
          <a:bodyPr/>
          <a:lstStyle>
            <a:lvl1pPr marL="0" indent="0">
              <a:buNone/>
              <a:defRPr sz="2160">
                <a:latin typeface="Source Sans Pro"/>
                <a:cs typeface="Source Sans Pro"/>
              </a:defRPr>
            </a:lvl1pPr>
          </a:lstStyle>
          <a:p>
            <a:endParaRPr lang="en-US"/>
          </a:p>
        </p:txBody>
      </p:sp>
      <p:sp>
        <p:nvSpPr>
          <p:cNvPr id="4" name="Title 1"/>
          <p:cNvSpPr>
            <a:spLocks noGrp="1"/>
          </p:cNvSpPr>
          <p:nvPr>
            <p:ph type="title" hasCustomPrompt="1"/>
          </p:nvPr>
        </p:nvSpPr>
        <p:spPr>
          <a:xfrm>
            <a:off x="1212851" y="948750"/>
            <a:ext cx="9749365" cy="864000"/>
          </a:xfrm>
        </p:spPr>
        <p:txBody>
          <a:bodyPr/>
          <a:lstStyle/>
          <a:p>
            <a:r>
              <a:rPr lang="en-US"/>
              <a:t>Click to add title</a:t>
            </a:r>
          </a:p>
        </p:txBody>
      </p:sp>
      <p:pic>
        <p:nvPicPr>
          <p:cNvPr id="6" name="Picture 5" descr="D&amp;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6509" y="6037527"/>
            <a:ext cx="1178985" cy="473830"/>
          </a:xfrm>
          <a:prstGeom prst="rect">
            <a:avLst/>
          </a:prstGeom>
        </p:spPr>
      </p:pic>
    </p:spTree>
    <p:extLst>
      <p:ext uri="{BB962C8B-B14F-4D97-AF65-F5344CB8AC3E}">
        <p14:creationId xmlns:p14="http://schemas.microsoft.com/office/powerpoint/2010/main" val="14332363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beelding links groot">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40000" y="216000"/>
            <a:ext cx="5616000" cy="6428160"/>
          </a:xfrm>
        </p:spPr>
        <p:txBody>
          <a:bodyPr/>
          <a:lstStyle/>
          <a:p>
            <a:endParaRPr lang="en-US"/>
          </a:p>
        </p:txBody>
      </p:sp>
      <p:sp>
        <p:nvSpPr>
          <p:cNvPr id="5" name="Title 1"/>
          <p:cNvSpPr>
            <a:spLocks noGrp="1"/>
          </p:cNvSpPr>
          <p:nvPr>
            <p:ph type="title" hasCustomPrompt="1"/>
          </p:nvPr>
        </p:nvSpPr>
        <p:spPr>
          <a:xfrm>
            <a:off x="6350001" y="950400"/>
            <a:ext cx="4545999" cy="864000"/>
          </a:xfrm>
        </p:spPr>
        <p:txBody>
          <a:bodyPr/>
          <a:lstStyle/>
          <a:p>
            <a:r>
              <a:rPr lang="en-US"/>
              <a:t>Click to add title</a:t>
            </a:r>
          </a:p>
        </p:txBody>
      </p:sp>
      <p:sp>
        <p:nvSpPr>
          <p:cNvPr id="7" name="Text Placeholder 2"/>
          <p:cNvSpPr>
            <a:spLocks noGrp="1"/>
          </p:cNvSpPr>
          <p:nvPr>
            <p:ph type="body" sz="quarter" idx="11"/>
          </p:nvPr>
        </p:nvSpPr>
        <p:spPr>
          <a:xfrm>
            <a:off x="6350001" y="2376000"/>
            <a:ext cx="4544484" cy="3240000"/>
          </a:xfrm>
        </p:spPr>
        <p:txBody>
          <a:bodyPr/>
          <a:lstStyle>
            <a:lvl1pPr>
              <a:defRPr sz="2640"/>
            </a:lvl1pPr>
          </a:lstStyle>
          <a:p>
            <a:pPr lvl="0"/>
            <a:r>
              <a:rPr lang="en-US"/>
              <a:t>Click to edit Master text styles</a:t>
            </a:r>
          </a:p>
        </p:txBody>
      </p:sp>
    </p:spTree>
    <p:extLst>
      <p:ext uri="{BB962C8B-B14F-4D97-AF65-F5344CB8AC3E}">
        <p14:creationId xmlns:p14="http://schemas.microsoft.com/office/powerpoint/2010/main" val="9025636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links klei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2851" y="2376000"/>
            <a:ext cx="4643148" cy="3027062"/>
          </a:xfrm>
        </p:spPr>
        <p:txBody>
          <a:bodyPr/>
          <a:lstStyle/>
          <a:p>
            <a:endParaRPr lang="en-US"/>
          </a:p>
        </p:txBody>
      </p:sp>
      <p:sp>
        <p:nvSpPr>
          <p:cNvPr id="5" name="Title 1"/>
          <p:cNvSpPr>
            <a:spLocks noGrp="1"/>
          </p:cNvSpPr>
          <p:nvPr>
            <p:ph type="title" hasCustomPrompt="1"/>
          </p:nvPr>
        </p:nvSpPr>
        <p:spPr>
          <a:xfrm>
            <a:off x="1212852" y="950400"/>
            <a:ext cx="9732432" cy="864000"/>
          </a:xfrm>
        </p:spPr>
        <p:txBody>
          <a:bodyPr/>
          <a:lstStyle/>
          <a:p>
            <a:r>
              <a:rPr lang="en-US"/>
              <a:t>Click to add title</a:t>
            </a:r>
          </a:p>
        </p:txBody>
      </p:sp>
      <p:sp>
        <p:nvSpPr>
          <p:cNvPr id="7" name="Text Placeholder 2"/>
          <p:cNvSpPr>
            <a:spLocks noGrp="1"/>
          </p:cNvSpPr>
          <p:nvPr>
            <p:ph type="body" sz="quarter" idx="11"/>
          </p:nvPr>
        </p:nvSpPr>
        <p:spPr>
          <a:xfrm>
            <a:off x="6350001" y="2376000"/>
            <a:ext cx="4595284" cy="3240000"/>
          </a:xfrm>
        </p:spPr>
        <p:txBody>
          <a:bodyPr/>
          <a:lstStyle>
            <a:lvl1pPr>
              <a:defRPr sz="2640"/>
            </a:lvl1pPr>
          </a:lstStyle>
          <a:p>
            <a:pPr lvl="0"/>
            <a:r>
              <a:rPr lang="en-US"/>
              <a:t>Click to edit Master text styles</a:t>
            </a:r>
          </a:p>
        </p:txBody>
      </p:sp>
      <p:pic>
        <p:nvPicPr>
          <p:cNvPr id="6" name="Picture 5" descr="D&amp;B-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6509" y="6037527"/>
            <a:ext cx="1178985" cy="473830"/>
          </a:xfrm>
          <a:prstGeom prst="rect">
            <a:avLst/>
          </a:prstGeom>
        </p:spPr>
      </p:pic>
    </p:spTree>
    <p:extLst>
      <p:ext uri="{BB962C8B-B14F-4D97-AF65-F5344CB8AC3E}">
        <p14:creationId xmlns:p14="http://schemas.microsoft.com/office/powerpoint/2010/main" val="42696132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Vullend">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07454923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onder">
    <p:bg>
      <p:bgRef idx="1001">
        <a:schemeClr val="bg2"/>
      </p:bgRef>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40000" y="2402904"/>
            <a:ext cx="11712000" cy="4249896"/>
          </a:xfrm>
        </p:spPr>
        <p:txBody>
          <a:bodyPr/>
          <a:lstStyle/>
          <a:p>
            <a:endParaRPr lang="en-US"/>
          </a:p>
        </p:txBody>
      </p:sp>
      <p:sp>
        <p:nvSpPr>
          <p:cNvPr id="4" name="Title 1"/>
          <p:cNvSpPr>
            <a:spLocks noGrp="1"/>
          </p:cNvSpPr>
          <p:nvPr>
            <p:ph type="title" hasCustomPrompt="1"/>
          </p:nvPr>
        </p:nvSpPr>
        <p:spPr>
          <a:xfrm>
            <a:off x="1178984" y="948750"/>
            <a:ext cx="9717016" cy="864000"/>
          </a:xfrm>
        </p:spPr>
        <p:txBody>
          <a:bodyPr/>
          <a:lstStyle/>
          <a:p>
            <a:r>
              <a:rPr lang="en-US"/>
              <a:t>Click to add title</a:t>
            </a:r>
          </a:p>
        </p:txBody>
      </p:sp>
    </p:spTree>
    <p:extLst>
      <p:ext uri="{BB962C8B-B14F-4D97-AF65-F5344CB8AC3E}">
        <p14:creationId xmlns:p14="http://schemas.microsoft.com/office/powerpoint/2010/main" val="10720307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2851" y="2376000"/>
            <a:ext cx="9749365" cy="3240000"/>
          </a:xfrm>
          <a:prstGeom prst="rect">
            <a:avLst/>
          </a:prstGeom>
        </p:spPr>
        <p:txBody>
          <a:bodyPr vert="horz" lIns="0" tIns="0" rIns="0" bIns="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p:cNvSpPr>
            <a:spLocks noGrp="1"/>
          </p:cNvSpPr>
          <p:nvPr>
            <p:ph type="title"/>
          </p:nvPr>
        </p:nvSpPr>
        <p:spPr>
          <a:xfrm>
            <a:off x="1212851" y="950399"/>
            <a:ext cx="9749365" cy="86400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1352972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706"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11" r:id="rId13"/>
    <p:sldLayoutId id="2147483712" r:id="rId14"/>
    <p:sldLayoutId id="2147483713"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10" r:id="rId24"/>
    <p:sldLayoutId id="2147483709" r:id="rId25"/>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ftr="0"/>
  <p:txStyles>
    <p:titleStyle>
      <a:lvl1pPr algn="l" defTabSz="548640" rtl="0" eaLnBrk="1" latinLnBrk="0" hangingPunct="1">
        <a:lnSpc>
          <a:spcPct val="100000"/>
        </a:lnSpc>
        <a:spcBef>
          <a:spcPct val="0"/>
        </a:spcBef>
        <a:buNone/>
        <a:defRPr sz="3840" b="0" i="0" kern="1200" cap="all" baseline="0">
          <a:solidFill>
            <a:schemeClr val="tx1"/>
          </a:solidFill>
          <a:latin typeface="Brandon Grotesque Black"/>
          <a:ea typeface="Brandon Grotesque Regular" charset="0"/>
          <a:cs typeface="Brandon Grotesque Black"/>
        </a:defRPr>
      </a:lvl1pPr>
    </p:titleStyle>
    <p:body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9.xml"/><Relationship Id="rId16"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8A3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6D7FBC-2C8F-98B7-3FAA-4F74E2B83490}"/>
              </a:ext>
            </a:extLst>
          </p:cNvPr>
          <p:cNvSpPr>
            <a:spLocks noGrp="1"/>
          </p:cNvSpPr>
          <p:nvPr>
            <p:ph type="title"/>
          </p:nvPr>
        </p:nvSpPr>
        <p:spPr>
          <a:xfrm>
            <a:off x="5348187" y="3321620"/>
            <a:ext cx="6268046" cy="1425600"/>
          </a:xfrm>
        </p:spPr>
        <p:txBody>
          <a:bodyPr/>
          <a:lstStyle/>
          <a:p>
            <a:r>
              <a:rPr lang="nl-NL" dirty="0" err="1"/>
              <a:t>Doenlijkheidsscan</a:t>
            </a:r>
            <a:r>
              <a:rPr lang="nl-NL" dirty="0"/>
              <a:t> stelselontwerp financiering kinderopvang</a:t>
            </a:r>
          </a:p>
        </p:txBody>
      </p:sp>
      <p:sp>
        <p:nvSpPr>
          <p:cNvPr id="10" name="Tekstvak 9">
            <a:extLst>
              <a:ext uri="{FF2B5EF4-FFF2-40B4-BE49-F238E27FC236}">
                <a16:creationId xmlns:a16="http://schemas.microsoft.com/office/drawing/2014/main" id="{017EEF0E-C910-2D52-EE32-BFD8D2888412}"/>
              </a:ext>
            </a:extLst>
          </p:cNvPr>
          <p:cNvSpPr txBox="1"/>
          <p:nvPr/>
        </p:nvSpPr>
        <p:spPr>
          <a:xfrm>
            <a:off x="5342134" y="5122202"/>
            <a:ext cx="5593344" cy="1815882"/>
          </a:xfrm>
          <a:prstGeom prst="rect">
            <a:avLst/>
          </a:prstGeom>
          <a:noFill/>
        </p:spPr>
        <p:txBody>
          <a:bodyPr wrap="square" rtlCol="0">
            <a:spAutoFit/>
          </a:bodyPr>
          <a:lstStyle/>
          <a:p>
            <a:r>
              <a:rPr lang="nl-NL" sz="2000" dirty="0">
                <a:latin typeface="Domus Light" pitchFamily="2" charset="77"/>
              </a:rPr>
              <a:t>Martijn van der Wurff (SZW), Diede Wijnveen (D&amp;B), Hannah de Boer (KCPEG) – 9 november 2023</a:t>
            </a:r>
            <a:br>
              <a:rPr lang="nl-NL" sz="2000" dirty="0">
                <a:latin typeface="Domus Light" pitchFamily="2" charset="77"/>
              </a:rPr>
            </a:br>
            <a:endParaRPr lang="nl-NL" sz="2000" dirty="0">
              <a:latin typeface="Domus Light" pitchFamily="2" charset="77"/>
            </a:endParaRPr>
          </a:p>
          <a:p>
            <a:r>
              <a:rPr lang="nl-NL" sz="1600" dirty="0">
                <a:latin typeface="Domus Light" pitchFamily="2" charset="77"/>
              </a:rPr>
              <a:t>Onderzoeksteam: Kaj Bots, Leonie Venhoeven, Thom Eisenga (allen D&amp;B) en Olaf Simonse (KCPEG).</a:t>
            </a:r>
          </a:p>
          <a:p>
            <a:endParaRPr lang="nl-NL" sz="2000" dirty="0">
              <a:latin typeface="Domus Light" pitchFamily="2" charset="77"/>
            </a:endParaRPr>
          </a:p>
        </p:txBody>
      </p:sp>
      <p:grpSp>
        <p:nvGrpSpPr>
          <p:cNvPr id="3" name="Groep 2">
            <a:extLst>
              <a:ext uri="{FF2B5EF4-FFF2-40B4-BE49-F238E27FC236}">
                <a16:creationId xmlns:a16="http://schemas.microsoft.com/office/drawing/2014/main" id="{F5E606D3-1F37-0A0F-ABDA-707CE07C97AB}"/>
              </a:ext>
            </a:extLst>
          </p:cNvPr>
          <p:cNvGrpSpPr/>
          <p:nvPr/>
        </p:nvGrpSpPr>
        <p:grpSpPr>
          <a:xfrm>
            <a:off x="-243540" y="-208802"/>
            <a:ext cx="5591727" cy="7275604"/>
            <a:chOff x="-133004" y="-11965"/>
            <a:chExt cx="5375843" cy="6869965"/>
          </a:xfrm>
          <a:gradFill flip="none" rotWithShape="1">
            <a:gsLst>
              <a:gs pos="0">
                <a:srgbClr val="BC262F"/>
              </a:gs>
              <a:gs pos="50000">
                <a:srgbClr val="D53A47"/>
              </a:gs>
              <a:gs pos="100000">
                <a:srgbClr val="E04453"/>
              </a:gs>
            </a:gsLst>
            <a:lin ang="16200000" scaled="1"/>
            <a:tileRect/>
          </a:gradFill>
        </p:grpSpPr>
        <p:sp>
          <p:nvSpPr>
            <p:cNvPr id="4" name="Driehoek 3">
              <a:extLst>
                <a:ext uri="{FF2B5EF4-FFF2-40B4-BE49-F238E27FC236}">
                  <a16:creationId xmlns:a16="http://schemas.microsoft.com/office/drawing/2014/main" id="{6E6EB7F3-5155-3751-0F51-5D33502BD8FF}"/>
                </a:ext>
              </a:extLst>
            </p:cNvPr>
            <p:cNvSpPr/>
            <p:nvPr/>
          </p:nvSpPr>
          <p:spPr>
            <a:xfrm>
              <a:off x="1911928" y="-11965"/>
              <a:ext cx="3325091" cy="2123398"/>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Driehoek 8">
              <a:extLst>
                <a:ext uri="{FF2B5EF4-FFF2-40B4-BE49-F238E27FC236}">
                  <a16:creationId xmlns:a16="http://schemas.microsoft.com/office/drawing/2014/main" id="{C002347F-EAA8-B361-3454-840FD6A5A7FF}"/>
                </a:ext>
              </a:extLst>
            </p:cNvPr>
            <p:cNvSpPr/>
            <p:nvPr/>
          </p:nvSpPr>
          <p:spPr>
            <a:xfrm rot="17885460">
              <a:off x="792415" y="2194862"/>
              <a:ext cx="4460943" cy="2576856"/>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1B96AB56-6BBB-D0A6-6A5A-BE5025AB3B73}"/>
                </a:ext>
              </a:extLst>
            </p:cNvPr>
            <p:cNvSpPr/>
            <p:nvPr/>
          </p:nvSpPr>
          <p:spPr>
            <a:xfrm>
              <a:off x="-133004" y="-11965"/>
              <a:ext cx="2876204" cy="686996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7300EF1E-252F-6D3F-2557-14F855EB74FD}"/>
                </a:ext>
              </a:extLst>
            </p:cNvPr>
            <p:cNvSpPr/>
            <p:nvPr/>
          </p:nvSpPr>
          <p:spPr>
            <a:xfrm>
              <a:off x="698269" y="-11965"/>
              <a:ext cx="2876204" cy="2111433"/>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Driehoek 15">
              <a:extLst>
                <a:ext uri="{FF2B5EF4-FFF2-40B4-BE49-F238E27FC236}">
                  <a16:creationId xmlns:a16="http://schemas.microsoft.com/office/drawing/2014/main" id="{41D1CFB4-0675-2356-E76A-E48CAE49D057}"/>
                </a:ext>
              </a:extLst>
            </p:cNvPr>
            <p:cNvSpPr/>
            <p:nvPr/>
          </p:nvSpPr>
          <p:spPr>
            <a:xfrm rot="17721624">
              <a:off x="920506" y="3932857"/>
              <a:ext cx="3072992" cy="2177924"/>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Driehoek 16">
              <a:extLst>
                <a:ext uri="{FF2B5EF4-FFF2-40B4-BE49-F238E27FC236}">
                  <a16:creationId xmlns:a16="http://schemas.microsoft.com/office/drawing/2014/main" id="{E021E538-57F6-4AB5-02FD-378F50DA67AA}"/>
                </a:ext>
              </a:extLst>
            </p:cNvPr>
            <p:cNvSpPr/>
            <p:nvPr/>
          </p:nvSpPr>
          <p:spPr>
            <a:xfrm rot="10800000">
              <a:off x="1911190" y="2111432"/>
              <a:ext cx="3331649" cy="1454494"/>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5" name="Picture 2" descr="Kenniscentrum Psychologie en Economisch Gedrag">
            <a:extLst>
              <a:ext uri="{FF2B5EF4-FFF2-40B4-BE49-F238E27FC236}">
                <a16:creationId xmlns:a16="http://schemas.microsoft.com/office/drawing/2014/main" id="{6EDFE511-2F89-E119-9AB1-DFF76841F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625" y="777872"/>
            <a:ext cx="2242088" cy="5900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D60576D-5EEE-B251-2F91-0195BC388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988" y="719239"/>
            <a:ext cx="1646880" cy="66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31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87951" y="860490"/>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CONCEPTONTWERP</a:t>
            </a:r>
          </a:p>
        </p:txBody>
      </p:sp>
      <p:pic>
        <p:nvPicPr>
          <p:cNvPr id="2" name="Tijdelijke aanduiding voor inhoud 7">
            <a:extLst>
              <a:ext uri="{FF2B5EF4-FFF2-40B4-BE49-F238E27FC236}">
                <a16:creationId xmlns:a16="http://schemas.microsoft.com/office/drawing/2014/main" id="{B9332EF5-0D95-76A9-9F4B-4D90B0171768}"/>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b="30814"/>
          <a:stretch/>
        </p:blipFill>
        <p:spPr>
          <a:xfrm>
            <a:off x="1555715" y="1734653"/>
            <a:ext cx="9080570" cy="4364490"/>
          </a:xfrm>
          <a:prstGeom prst="rect">
            <a:avLst/>
          </a:prstGeom>
        </p:spPr>
      </p:pic>
    </p:spTree>
    <p:extLst>
      <p:ext uri="{BB962C8B-B14F-4D97-AF65-F5344CB8AC3E}">
        <p14:creationId xmlns:p14="http://schemas.microsoft.com/office/powerpoint/2010/main" val="3143897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1185610"/>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VERANTWOORDELIJKHEDEN SPELERS</a:t>
            </a:r>
          </a:p>
        </p:txBody>
      </p:sp>
      <p:sp>
        <p:nvSpPr>
          <p:cNvPr id="3" name="Tekstvak 2">
            <a:extLst>
              <a:ext uri="{FF2B5EF4-FFF2-40B4-BE49-F238E27FC236}">
                <a16:creationId xmlns:a16="http://schemas.microsoft.com/office/drawing/2014/main" id="{E1201BF0-E62D-54F4-61BD-6C859EFBDBEF}"/>
              </a:ext>
            </a:extLst>
          </p:cNvPr>
          <p:cNvSpPr txBox="1"/>
          <p:nvPr/>
        </p:nvSpPr>
        <p:spPr>
          <a:xfrm>
            <a:off x="1178985" y="2177218"/>
            <a:ext cx="9783232" cy="4832092"/>
          </a:xfrm>
          <a:prstGeom prst="rect">
            <a:avLst/>
          </a:prstGeom>
          <a:noFill/>
        </p:spPr>
        <p:txBody>
          <a:bodyPr wrap="square" rtlCol="0">
            <a:spAutoFit/>
          </a:bodyPr>
          <a:lstStyle/>
          <a:p>
            <a:pPr marL="457200" indent="-457200">
              <a:buClr>
                <a:srgbClr val="E2BD34"/>
              </a:buClr>
              <a:buFont typeface="Arial" panose="020B0604020202020204" pitchFamily="34" charset="0"/>
              <a:buChar char="•"/>
            </a:pPr>
            <a:r>
              <a:rPr lang="nl-NL" sz="2800" dirty="0">
                <a:latin typeface="Domus Light" pitchFamily="2" charset="77"/>
              </a:rPr>
              <a:t>Ouder:</a:t>
            </a:r>
          </a:p>
          <a:p>
            <a:pPr marL="914400" lvl="1" indent="-457200">
              <a:buClr>
                <a:srgbClr val="E2BD34"/>
              </a:buClr>
              <a:buFont typeface="Arial" panose="020B0604020202020204" pitchFamily="34" charset="0"/>
              <a:buChar char="•"/>
            </a:pPr>
            <a:r>
              <a:rPr lang="nl-NL" sz="2800" dirty="0">
                <a:latin typeface="Domus Light" pitchFamily="2" charset="77"/>
              </a:rPr>
              <a:t>Schrijft kind in bij KOO</a:t>
            </a:r>
          </a:p>
          <a:p>
            <a:pPr marL="914400" lvl="1" indent="-457200">
              <a:buClr>
                <a:srgbClr val="E2BD34"/>
              </a:buClr>
              <a:buFont typeface="Arial" panose="020B0604020202020204" pitchFamily="34" charset="0"/>
              <a:buChar char="•"/>
            </a:pPr>
            <a:r>
              <a:rPr lang="nl-NL" sz="2800" dirty="0">
                <a:latin typeface="Domus Light" pitchFamily="2" charset="77"/>
              </a:rPr>
              <a:t>Betalen eigen bijdrage aan KOO</a:t>
            </a:r>
          </a:p>
          <a:p>
            <a:pPr marL="914400" lvl="1" indent="-457200">
              <a:buClr>
                <a:srgbClr val="E2BD34"/>
              </a:buClr>
              <a:buFont typeface="Arial" panose="020B0604020202020204" pitchFamily="34" charset="0"/>
              <a:buChar char="•"/>
            </a:pPr>
            <a:r>
              <a:rPr lang="nl-NL" sz="2800" dirty="0">
                <a:latin typeface="Domus Light" pitchFamily="2" charset="77"/>
              </a:rPr>
              <a:t>Leveren bewijs arbeidseis aan uitvoerder*</a:t>
            </a:r>
          </a:p>
          <a:p>
            <a:pPr marL="457200" indent="-457200">
              <a:buClr>
                <a:srgbClr val="E2BD34"/>
              </a:buClr>
              <a:buFont typeface="Arial" panose="020B0604020202020204" pitchFamily="34" charset="0"/>
              <a:buChar char="•"/>
            </a:pPr>
            <a:endParaRPr lang="nl-NL" sz="2800" dirty="0">
              <a:latin typeface="Domus Light" pitchFamily="2" charset="77"/>
            </a:endParaRPr>
          </a:p>
          <a:p>
            <a:pPr marL="457200" indent="-457200">
              <a:buClr>
                <a:srgbClr val="E2BD34"/>
              </a:buClr>
              <a:buFont typeface="Arial" panose="020B0604020202020204" pitchFamily="34" charset="0"/>
              <a:buChar char="•"/>
            </a:pPr>
            <a:r>
              <a:rPr lang="nl-NL" sz="2800" dirty="0">
                <a:latin typeface="Domus Light" pitchFamily="2" charset="77"/>
              </a:rPr>
              <a:t>Grotere verantwoordelijkheid voor KOO:</a:t>
            </a:r>
          </a:p>
          <a:p>
            <a:pPr marL="914400" lvl="1" indent="-457200">
              <a:buClr>
                <a:srgbClr val="E2BD34"/>
              </a:buClr>
              <a:buFont typeface="Arial" panose="020B0604020202020204" pitchFamily="34" charset="0"/>
              <a:buChar char="•"/>
            </a:pPr>
            <a:r>
              <a:rPr lang="nl-NL" sz="2800" dirty="0">
                <a:latin typeface="Domus Light" pitchFamily="2" charset="77"/>
              </a:rPr>
              <a:t>Vragen vergoeding aan bij uitvoerder</a:t>
            </a:r>
          </a:p>
          <a:p>
            <a:pPr marL="914400" lvl="1" indent="-457200">
              <a:buClr>
                <a:srgbClr val="E2BD34"/>
              </a:buClr>
              <a:buFont typeface="Arial" panose="020B0604020202020204" pitchFamily="34" charset="0"/>
              <a:buChar char="•"/>
            </a:pPr>
            <a:r>
              <a:rPr lang="nl-NL" sz="2800" dirty="0">
                <a:latin typeface="Domus Light" pitchFamily="2" charset="77"/>
              </a:rPr>
              <a:t>Innen vergoeding bij uitvoerder</a:t>
            </a:r>
          </a:p>
          <a:p>
            <a:pPr marL="914400" lvl="1" indent="-457200">
              <a:buClr>
                <a:srgbClr val="E2BD34"/>
              </a:buClr>
              <a:buFont typeface="Arial" panose="020B0604020202020204" pitchFamily="34" charset="0"/>
              <a:buChar char="•"/>
            </a:pPr>
            <a:r>
              <a:rPr lang="nl-NL" sz="2800" dirty="0">
                <a:latin typeface="Domus Light" pitchFamily="2" charset="77"/>
              </a:rPr>
              <a:t>Versturen factuur eigenbijdrage naar ouders</a:t>
            </a:r>
            <a:br>
              <a:rPr lang="nl-NL" sz="2800" dirty="0">
                <a:latin typeface="Domus Light" pitchFamily="2" charset="77"/>
              </a:rPr>
            </a:br>
            <a:endParaRPr lang="nl-NL" sz="2800" dirty="0">
              <a:latin typeface="Domus Light" pitchFamily="2" charset="77"/>
            </a:endParaRPr>
          </a:p>
          <a:p>
            <a:pPr marL="457200" indent="-457200">
              <a:buFont typeface="Arial" panose="020B0604020202020204" pitchFamily="34" charset="0"/>
              <a:buChar char="•"/>
            </a:pPr>
            <a:endParaRPr lang="nl-NL" sz="2800" dirty="0">
              <a:latin typeface="Domus Light" pitchFamily="2" charset="77"/>
            </a:endParaRPr>
          </a:p>
        </p:txBody>
      </p:sp>
    </p:spTree>
    <p:extLst>
      <p:ext uri="{BB962C8B-B14F-4D97-AF65-F5344CB8AC3E}">
        <p14:creationId xmlns:p14="http://schemas.microsoft.com/office/powerpoint/2010/main" val="3441388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1185610"/>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VERANTWOORDELIJKHEDEN SPELERS</a:t>
            </a:r>
          </a:p>
        </p:txBody>
      </p:sp>
      <p:sp>
        <p:nvSpPr>
          <p:cNvPr id="3" name="Tekstvak 2">
            <a:extLst>
              <a:ext uri="{FF2B5EF4-FFF2-40B4-BE49-F238E27FC236}">
                <a16:creationId xmlns:a16="http://schemas.microsoft.com/office/drawing/2014/main" id="{E1201BF0-E62D-54F4-61BD-6C859EFBDBEF}"/>
              </a:ext>
            </a:extLst>
          </p:cNvPr>
          <p:cNvSpPr txBox="1"/>
          <p:nvPr/>
        </p:nvSpPr>
        <p:spPr>
          <a:xfrm>
            <a:off x="1178985" y="2177218"/>
            <a:ext cx="9783232" cy="3539430"/>
          </a:xfrm>
          <a:prstGeom prst="rect">
            <a:avLst/>
          </a:prstGeom>
          <a:noFill/>
        </p:spPr>
        <p:txBody>
          <a:bodyPr wrap="square" rtlCol="0">
            <a:spAutoFit/>
          </a:bodyPr>
          <a:lstStyle/>
          <a:p>
            <a:pPr marL="457200" indent="-457200">
              <a:buClr>
                <a:srgbClr val="E2BD34"/>
              </a:buClr>
              <a:buFont typeface="Arial" panose="020B0604020202020204" pitchFamily="34" charset="0"/>
              <a:buChar char="•"/>
            </a:pPr>
            <a:r>
              <a:rPr lang="nl-NL" sz="2800" dirty="0">
                <a:latin typeface="Domus Light" pitchFamily="2" charset="77"/>
              </a:rPr>
              <a:t>Uitvoerder:</a:t>
            </a:r>
          </a:p>
          <a:p>
            <a:pPr marL="914400" lvl="1" indent="-457200">
              <a:buClr>
                <a:srgbClr val="E2BD34"/>
              </a:buClr>
              <a:buFont typeface="Arial" panose="020B0604020202020204" pitchFamily="34" charset="0"/>
              <a:buChar char="•"/>
            </a:pPr>
            <a:r>
              <a:rPr lang="nl-NL" sz="2800" dirty="0">
                <a:latin typeface="Domus Light" pitchFamily="2" charset="77"/>
              </a:rPr>
              <a:t>Controleren recht ouder (elke 3 maanden)</a:t>
            </a:r>
          </a:p>
          <a:p>
            <a:pPr marL="914400" lvl="1" indent="-457200">
              <a:buClr>
                <a:srgbClr val="E2BD34"/>
              </a:buClr>
              <a:buFont typeface="Arial" panose="020B0604020202020204" pitchFamily="34" charset="0"/>
              <a:buChar char="•"/>
            </a:pPr>
            <a:r>
              <a:rPr lang="nl-NL" sz="2800" dirty="0">
                <a:latin typeface="Domus Light" pitchFamily="2" charset="77"/>
              </a:rPr>
              <a:t>Betalen vergoeding KO uit</a:t>
            </a:r>
          </a:p>
          <a:p>
            <a:pPr lvl="1">
              <a:buClr>
                <a:srgbClr val="E2BD34"/>
              </a:buClr>
            </a:pPr>
            <a:endParaRPr lang="nl-NL" sz="2800" dirty="0">
              <a:latin typeface="Domus Light" pitchFamily="2" charset="77"/>
            </a:endParaRPr>
          </a:p>
          <a:p>
            <a:pPr marL="457200" indent="-457200">
              <a:buClr>
                <a:srgbClr val="E2BD34"/>
              </a:buClr>
              <a:buFont typeface="Arial" panose="020B0604020202020204" pitchFamily="34" charset="0"/>
              <a:buChar char="•"/>
            </a:pPr>
            <a:r>
              <a:rPr lang="nl-NL" sz="2800" dirty="0">
                <a:latin typeface="Domus Light" pitchFamily="2" charset="77"/>
              </a:rPr>
              <a:t>Gegevensuitwisseling tussen uitvoerder en KOO</a:t>
            </a:r>
          </a:p>
          <a:p>
            <a:pPr marL="914400" lvl="1" indent="-457200">
              <a:buClr>
                <a:srgbClr val="E2BD34"/>
              </a:buClr>
              <a:buFont typeface="Arial" panose="020B0604020202020204" pitchFamily="34" charset="0"/>
              <a:buChar char="•"/>
            </a:pPr>
            <a:endParaRPr lang="nl-NL" sz="2800" dirty="0">
              <a:latin typeface="Domus Light" pitchFamily="2" charset="77"/>
            </a:endParaRPr>
          </a:p>
          <a:p>
            <a:pPr marL="914400" lvl="1" indent="-457200">
              <a:buClr>
                <a:srgbClr val="E2BD34"/>
              </a:buClr>
              <a:buFont typeface="Arial" panose="020B0604020202020204" pitchFamily="34" charset="0"/>
              <a:buChar char="•"/>
            </a:pPr>
            <a:endParaRPr lang="nl-NL" sz="2800" dirty="0">
              <a:latin typeface="Domus Light" pitchFamily="2" charset="77"/>
            </a:endParaRPr>
          </a:p>
          <a:p>
            <a:pPr marL="914400" lvl="1" indent="-457200">
              <a:buClr>
                <a:srgbClr val="E2BD34"/>
              </a:buClr>
              <a:buFont typeface="Arial" panose="020B0604020202020204" pitchFamily="34" charset="0"/>
              <a:buChar char="•"/>
            </a:pPr>
            <a:endParaRPr lang="nl-NL" sz="2800" dirty="0">
              <a:latin typeface="Domus Light" pitchFamily="2" charset="77"/>
            </a:endParaRPr>
          </a:p>
        </p:txBody>
      </p:sp>
    </p:spTree>
    <p:extLst>
      <p:ext uri="{BB962C8B-B14F-4D97-AF65-F5344CB8AC3E}">
        <p14:creationId xmlns:p14="http://schemas.microsoft.com/office/powerpoint/2010/main" val="1769843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613376"/>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DOELSTELLING</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509768"/>
            <a:ext cx="6925566" cy="2246769"/>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a:latin typeface="Domus Light" pitchFamily="2" charset="77"/>
              </a:rPr>
              <a:t>Het stelsel eenvoudiger en begrijpelijker maken voor ouders.</a:t>
            </a:r>
            <a:br>
              <a:rPr lang="nl-NL" sz="2800" dirty="0">
                <a:latin typeface="Domus Light" pitchFamily="2" charset="77"/>
              </a:rPr>
            </a:br>
            <a:r>
              <a:rPr lang="nl-NL" sz="2800" dirty="0">
                <a:latin typeface="Domus Light" pitchFamily="2" charset="77"/>
              </a:rPr>
              <a:t> </a:t>
            </a:r>
          </a:p>
          <a:p>
            <a:pPr marL="514350" indent="-514350">
              <a:buClr>
                <a:srgbClr val="E2BD34"/>
              </a:buClr>
              <a:buSzPct val="115000"/>
              <a:buFont typeface="+mj-lt"/>
              <a:buAutoNum type="arabicPeriod"/>
            </a:pPr>
            <a:r>
              <a:rPr lang="nl-NL" sz="2800" dirty="0">
                <a:latin typeface="Domus Light" pitchFamily="2" charset="77"/>
              </a:rPr>
              <a:t>Het voor ouders makkelijker maken om arbeid en zorg te combineren.</a:t>
            </a:r>
          </a:p>
        </p:txBody>
      </p:sp>
    </p:spTree>
    <p:extLst>
      <p:ext uri="{BB962C8B-B14F-4D97-AF65-F5344CB8AC3E}">
        <p14:creationId xmlns:p14="http://schemas.microsoft.com/office/powerpoint/2010/main" val="2161572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613376"/>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DOELSTELLING</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509768"/>
            <a:ext cx="6463652" cy="3108543"/>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a:solidFill>
                  <a:schemeClr val="tx1">
                    <a:lumMod val="60000"/>
                    <a:lumOff val="40000"/>
                  </a:schemeClr>
                </a:solidFill>
                <a:latin typeface="Domus Light" pitchFamily="2" charset="77"/>
              </a:rPr>
              <a:t>Het stelsel eenvoudiger en begrijpelijker maken voor ouders.</a:t>
            </a:r>
            <a:br>
              <a:rPr lang="nl-NL" sz="2800" dirty="0">
                <a:solidFill>
                  <a:schemeClr val="tx1">
                    <a:lumMod val="60000"/>
                    <a:lumOff val="40000"/>
                  </a:schemeClr>
                </a:solidFill>
                <a:latin typeface="Domus Light" pitchFamily="2" charset="77"/>
              </a:rPr>
            </a:br>
            <a:r>
              <a:rPr lang="nl-NL" sz="2800" dirty="0">
                <a:solidFill>
                  <a:schemeClr val="tx1">
                    <a:lumMod val="60000"/>
                    <a:lumOff val="40000"/>
                  </a:schemeClr>
                </a:solidFill>
                <a:latin typeface="Domus Light" pitchFamily="2" charset="77"/>
              </a:rPr>
              <a:t> </a:t>
            </a:r>
          </a:p>
          <a:p>
            <a:pPr marL="514350" indent="-514350">
              <a:buClr>
                <a:srgbClr val="E2BD34"/>
              </a:buClr>
              <a:buSzPct val="115000"/>
              <a:buFont typeface="+mj-lt"/>
              <a:buAutoNum type="arabicPeriod"/>
            </a:pPr>
            <a:r>
              <a:rPr lang="nl-NL" sz="2800" dirty="0">
                <a:solidFill>
                  <a:schemeClr val="tx1">
                    <a:lumMod val="60000"/>
                    <a:lumOff val="40000"/>
                  </a:schemeClr>
                </a:solidFill>
                <a:latin typeface="Domus Light" pitchFamily="2" charset="77"/>
              </a:rPr>
              <a:t>Het voor ouders makkelijker maken om arbeid en zorg te combineren.</a:t>
            </a:r>
          </a:p>
          <a:p>
            <a:pPr marL="514350" indent="-514350">
              <a:buClr>
                <a:srgbClr val="E2BD34"/>
              </a:buClr>
              <a:buSzPct val="115000"/>
              <a:buFont typeface="+mj-lt"/>
              <a:buAutoNum type="arabicPeriod"/>
            </a:pPr>
            <a:endParaRPr lang="nl-NL" sz="2800" dirty="0">
              <a:latin typeface="Domus Light" pitchFamily="2" charset="77"/>
            </a:endParaRPr>
          </a:p>
          <a:p>
            <a:pPr>
              <a:buClr>
                <a:srgbClr val="E2BD34"/>
              </a:buClr>
              <a:buSzPct val="115000"/>
            </a:pPr>
            <a:r>
              <a:rPr lang="nl-NL" sz="2800" b="1" dirty="0">
                <a:latin typeface="Domus Light" pitchFamily="2" charset="77"/>
              </a:rPr>
              <a:t>Worden deze doelen behaald?</a:t>
            </a:r>
          </a:p>
        </p:txBody>
      </p:sp>
    </p:spTree>
    <p:extLst>
      <p:ext uri="{BB962C8B-B14F-4D97-AF65-F5344CB8AC3E}">
        <p14:creationId xmlns:p14="http://schemas.microsoft.com/office/powerpoint/2010/main" val="3920818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613376"/>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DOELSTELLING</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509768"/>
            <a:ext cx="6548494" cy="3539430"/>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a:latin typeface="Domus Light" pitchFamily="2" charset="77"/>
              </a:rPr>
              <a:t>Het stelsel eenvoudiger en begrijpelijker maken voor ouders.</a:t>
            </a:r>
            <a:br>
              <a:rPr lang="nl-NL" sz="2800" dirty="0">
                <a:latin typeface="Domus Light" pitchFamily="2" charset="77"/>
              </a:rPr>
            </a:br>
            <a:r>
              <a:rPr lang="nl-NL" sz="2800" dirty="0">
                <a:latin typeface="Domus Light" pitchFamily="2" charset="77"/>
              </a:rPr>
              <a:t> </a:t>
            </a:r>
          </a:p>
          <a:p>
            <a:pPr marL="514350" indent="-514350">
              <a:buClr>
                <a:srgbClr val="E2BD34"/>
              </a:buClr>
              <a:buSzPct val="115000"/>
              <a:buFont typeface="+mj-lt"/>
              <a:buAutoNum type="arabicPeriod"/>
            </a:pPr>
            <a:r>
              <a:rPr lang="nl-NL" sz="2800" dirty="0">
                <a:latin typeface="Domus Light" pitchFamily="2" charset="77"/>
              </a:rPr>
              <a:t>Het voor ouders makkelijker maken om arbeid en zorg te combineren.</a:t>
            </a:r>
          </a:p>
          <a:p>
            <a:pPr marL="514350" indent="-514350">
              <a:buClr>
                <a:srgbClr val="E2BD34"/>
              </a:buClr>
              <a:buSzPct val="115000"/>
              <a:buFont typeface="+mj-lt"/>
              <a:buAutoNum type="arabicPeriod"/>
            </a:pPr>
            <a:endParaRPr lang="nl-NL" sz="2800" dirty="0">
              <a:latin typeface="Domus Light" pitchFamily="2" charset="77"/>
            </a:endParaRPr>
          </a:p>
          <a:p>
            <a:pPr>
              <a:buClr>
                <a:srgbClr val="E2BD34"/>
              </a:buClr>
              <a:buSzPct val="115000"/>
            </a:pPr>
            <a:r>
              <a:rPr lang="nl-NL" sz="2800" b="1" dirty="0">
                <a:latin typeface="Domus Light" pitchFamily="2" charset="77"/>
              </a:rPr>
              <a:t>Worden deze doelen behaald?</a:t>
            </a:r>
            <a:br>
              <a:rPr lang="nl-NL" sz="2800" b="1" dirty="0">
                <a:latin typeface="Domus Light" pitchFamily="2" charset="77"/>
              </a:rPr>
            </a:br>
            <a:r>
              <a:rPr lang="nl-NL" sz="2800" b="1" dirty="0">
                <a:latin typeface="Domus Light" pitchFamily="2" charset="77"/>
                <a:sym typeface="Wingdings" panose="05000000000000000000" pitchFamily="2" charset="2"/>
              </a:rPr>
              <a:t> </a:t>
            </a:r>
            <a:r>
              <a:rPr lang="nl-NL" sz="2800" b="1" dirty="0">
                <a:latin typeface="Domus Light" pitchFamily="2" charset="77"/>
              </a:rPr>
              <a:t>Vroegtijdig toetsen + itereren!</a:t>
            </a:r>
          </a:p>
        </p:txBody>
      </p:sp>
    </p:spTree>
    <p:extLst>
      <p:ext uri="{BB962C8B-B14F-4D97-AF65-F5344CB8AC3E}">
        <p14:creationId xmlns:p14="http://schemas.microsoft.com/office/powerpoint/2010/main" val="3526668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613376"/>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TOETSEN A.D.H.V. IMPACTANALYSES</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509768"/>
            <a:ext cx="9783232" cy="2246769"/>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err="1">
                <a:latin typeface="Domus Light" pitchFamily="2" charset="77"/>
              </a:rPr>
              <a:t>KOO’s</a:t>
            </a:r>
            <a:endParaRPr lang="nl-NL" sz="2800" dirty="0">
              <a:latin typeface="Domus Light" pitchFamily="2" charset="77"/>
            </a:endParaRPr>
          </a:p>
          <a:p>
            <a:pPr marL="514350" indent="-514350">
              <a:buClr>
                <a:srgbClr val="E2BD34"/>
              </a:buClr>
              <a:buSzPct val="115000"/>
              <a:buFont typeface="+mj-lt"/>
              <a:buAutoNum type="arabicPeriod"/>
            </a:pPr>
            <a:r>
              <a:rPr lang="nl-NL" sz="2800" dirty="0">
                <a:latin typeface="Domus Light" pitchFamily="2" charset="77"/>
              </a:rPr>
              <a:t>Medewerkers</a:t>
            </a:r>
          </a:p>
          <a:p>
            <a:pPr marL="514350" indent="-514350">
              <a:buClr>
                <a:srgbClr val="E2BD34"/>
              </a:buClr>
              <a:buSzPct val="115000"/>
              <a:buFont typeface="+mj-lt"/>
              <a:buAutoNum type="arabicPeriod"/>
            </a:pPr>
            <a:r>
              <a:rPr lang="nl-NL" sz="2800" dirty="0">
                <a:latin typeface="Domus Light" pitchFamily="2" charset="77"/>
              </a:rPr>
              <a:t>Uitvoerders</a:t>
            </a:r>
          </a:p>
          <a:p>
            <a:pPr marL="514350" indent="-514350">
              <a:buClr>
                <a:srgbClr val="E2BD34"/>
              </a:buClr>
              <a:buSzPct val="115000"/>
              <a:buFont typeface="+mj-lt"/>
              <a:buAutoNum type="arabicPeriod"/>
            </a:pPr>
            <a:r>
              <a:rPr lang="nl-NL" sz="2800" dirty="0">
                <a:latin typeface="Domus Light" pitchFamily="2" charset="77"/>
              </a:rPr>
              <a:t>Maatschappelijke analyse – SCP &amp; CPB</a:t>
            </a:r>
          </a:p>
          <a:p>
            <a:pPr marL="514350" indent="-514350">
              <a:buClr>
                <a:srgbClr val="E2BD34"/>
              </a:buClr>
              <a:buSzPct val="115000"/>
              <a:buFont typeface="+mj-lt"/>
              <a:buAutoNum type="arabicPeriod"/>
            </a:pPr>
            <a:endParaRPr lang="nl-NL" sz="2800" dirty="0">
              <a:latin typeface="Domus Light" pitchFamily="2" charset="77"/>
            </a:endParaRPr>
          </a:p>
        </p:txBody>
      </p:sp>
    </p:spTree>
    <p:extLst>
      <p:ext uri="{BB962C8B-B14F-4D97-AF65-F5344CB8AC3E}">
        <p14:creationId xmlns:p14="http://schemas.microsoft.com/office/powerpoint/2010/main" val="1440323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1185610"/>
            <a:ext cx="9783232" cy="677108"/>
          </a:xfrm>
          <a:prstGeom prst="rect">
            <a:avLst/>
          </a:prstGeom>
          <a:noFill/>
        </p:spPr>
        <p:txBody>
          <a:bodyPr wrap="square" rtlCol="0" anchor="ctr">
            <a:spAutoFit/>
          </a:bodyPr>
          <a:lstStyle/>
          <a:p>
            <a:r>
              <a:rPr lang="nl-NL" sz="3800" b="1">
                <a:solidFill>
                  <a:srgbClr val="04517E"/>
                </a:solidFill>
                <a:latin typeface="Brandon Grotesque Black" panose="020B0503020203060202" pitchFamily="34" charset="77"/>
              </a:rPr>
              <a:t>WETEN IS NOG GEEN DOEN</a:t>
            </a:r>
            <a:endParaRPr lang="nl-NL" sz="3800" b="1" dirty="0">
              <a:solidFill>
                <a:srgbClr val="04517E"/>
              </a:solidFill>
              <a:latin typeface="Brandon Grotesque Black" panose="020B0503020203060202" pitchFamily="34" charset="77"/>
            </a:endParaRPr>
          </a:p>
        </p:txBody>
      </p:sp>
      <p:pic>
        <p:nvPicPr>
          <p:cNvPr id="1026" name="Picture 2" descr="Weten is nog geen doen. Een realistisch perspectief op redzaamheid |  Rapport | WRR">
            <a:extLst>
              <a:ext uri="{FF2B5EF4-FFF2-40B4-BE49-F238E27FC236}">
                <a16:creationId xmlns:a16="http://schemas.microsoft.com/office/drawing/2014/main" id="{1ACF1D17-BDB5-22EC-B3CC-FD4E6526C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2345212"/>
            <a:ext cx="238125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48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613376"/>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TOETSEN A.D.H.V. IMPACTANALYSES</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509768"/>
            <a:ext cx="9783232" cy="2677656"/>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err="1">
                <a:latin typeface="Domus Light" pitchFamily="2" charset="77"/>
              </a:rPr>
              <a:t>KOO’s</a:t>
            </a:r>
            <a:endParaRPr lang="nl-NL" sz="2800" dirty="0">
              <a:latin typeface="Domus Light" pitchFamily="2" charset="77"/>
            </a:endParaRPr>
          </a:p>
          <a:p>
            <a:pPr marL="514350" indent="-514350">
              <a:buClr>
                <a:srgbClr val="E2BD34"/>
              </a:buClr>
              <a:buSzPct val="115000"/>
              <a:buFont typeface="+mj-lt"/>
              <a:buAutoNum type="arabicPeriod"/>
            </a:pPr>
            <a:r>
              <a:rPr lang="nl-NL" sz="2800" dirty="0">
                <a:latin typeface="Domus Light" pitchFamily="2" charset="77"/>
              </a:rPr>
              <a:t>Medewerkers</a:t>
            </a:r>
          </a:p>
          <a:p>
            <a:pPr marL="514350" indent="-514350">
              <a:buClr>
                <a:srgbClr val="E2BD34"/>
              </a:buClr>
              <a:buSzPct val="115000"/>
              <a:buFont typeface="+mj-lt"/>
              <a:buAutoNum type="arabicPeriod"/>
            </a:pPr>
            <a:r>
              <a:rPr lang="nl-NL" sz="2800" dirty="0">
                <a:latin typeface="Domus Light" pitchFamily="2" charset="77"/>
              </a:rPr>
              <a:t>Uitvoerders</a:t>
            </a:r>
          </a:p>
          <a:p>
            <a:pPr marL="514350" indent="-514350">
              <a:buClr>
                <a:srgbClr val="E2BD34"/>
              </a:buClr>
              <a:buSzPct val="115000"/>
              <a:buFont typeface="+mj-lt"/>
              <a:buAutoNum type="arabicPeriod"/>
            </a:pPr>
            <a:r>
              <a:rPr lang="nl-NL" sz="2800" dirty="0">
                <a:latin typeface="Domus Light" pitchFamily="2" charset="77"/>
              </a:rPr>
              <a:t>Maatschappelijke analyse – SCP &amp; CPB</a:t>
            </a:r>
          </a:p>
          <a:p>
            <a:pPr marL="514350" indent="-514350">
              <a:buClr>
                <a:srgbClr val="E2BD34"/>
              </a:buClr>
              <a:buSzPct val="115000"/>
              <a:buFont typeface="+mj-lt"/>
              <a:buAutoNum type="arabicPeriod"/>
            </a:pPr>
            <a:r>
              <a:rPr lang="nl-NL" sz="2800" b="1" dirty="0">
                <a:latin typeface="Domus Light" pitchFamily="2" charset="77"/>
              </a:rPr>
              <a:t>Ouders - </a:t>
            </a:r>
            <a:r>
              <a:rPr lang="nl-NL" sz="2800" b="1" dirty="0" err="1">
                <a:latin typeface="Domus Light" pitchFamily="2" charset="77"/>
              </a:rPr>
              <a:t>doenlijkheid</a:t>
            </a:r>
            <a:endParaRPr lang="nl-NL" sz="2800" b="1" dirty="0">
              <a:latin typeface="Domus Light" pitchFamily="2" charset="77"/>
            </a:endParaRPr>
          </a:p>
          <a:p>
            <a:pPr marL="514350" indent="-514350">
              <a:buClr>
                <a:srgbClr val="E2BD34"/>
              </a:buClr>
              <a:buSzPct val="115000"/>
              <a:buFont typeface="+mj-lt"/>
              <a:buAutoNum type="arabicPeriod"/>
            </a:pPr>
            <a:endParaRPr lang="nl-NL" sz="2800" dirty="0">
              <a:latin typeface="Domus Light" pitchFamily="2" charset="77"/>
            </a:endParaRPr>
          </a:p>
        </p:txBody>
      </p:sp>
    </p:spTree>
    <p:extLst>
      <p:ext uri="{BB962C8B-B14F-4D97-AF65-F5344CB8AC3E}">
        <p14:creationId xmlns:p14="http://schemas.microsoft.com/office/powerpoint/2010/main" val="2343846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87AC36D-97D3-D1F6-8785-B3A8F6C65660}"/>
              </a:ext>
            </a:extLst>
          </p:cNvPr>
          <p:cNvSpPr txBox="1"/>
          <p:nvPr/>
        </p:nvSpPr>
        <p:spPr>
          <a:xfrm>
            <a:off x="1178984" y="1133058"/>
            <a:ext cx="9783232" cy="677108"/>
          </a:xfrm>
          <a:prstGeom prst="rect">
            <a:avLst/>
          </a:prstGeom>
          <a:noFill/>
        </p:spPr>
        <p:txBody>
          <a:bodyPr wrap="square" rtlCol="0" anchor="ctr">
            <a:spAutoFit/>
          </a:bodyPr>
          <a:lstStyle/>
          <a:p>
            <a:r>
              <a:rPr lang="nl-NL" sz="3800" b="1">
                <a:solidFill>
                  <a:srgbClr val="04517E"/>
                </a:solidFill>
                <a:latin typeface="Brandon Grotesque Black" panose="020B0503020203060202" pitchFamily="34" charset="77"/>
              </a:rPr>
              <a:t>VANDAAG </a:t>
            </a:r>
          </a:p>
        </p:txBody>
      </p:sp>
      <p:sp>
        <p:nvSpPr>
          <p:cNvPr id="4" name="Tekstvak 3">
            <a:extLst>
              <a:ext uri="{FF2B5EF4-FFF2-40B4-BE49-F238E27FC236}">
                <a16:creationId xmlns:a16="http://schemas.microsoft.com/office/drawing/2014/main" id="{16C637FF-0943-D7CE-C746-647475126A69}"/>
              </a:ext>
            </a:extLst>
          </p:cNvPr>
          <p:cNvSpPr txBox="1"/>
          <p:nvPr/>
        </p:nvSpPr>
        <p:spPr>
          <a:xfrm>
            <a:off x="1178984" y="1946630"/>
            <a:ext cx="9749365" cy="5171800"/>
          </a:xfrm>
          <a:prstGeom prst="rect">
            <a:avLst/>
          </a:prstGeom>
          <a:noFill/>
        </p:spPr>
        <p:txBody>
          <a:bodyPr wrap="square" rtlCol="0">
            <a:spAutoFit/>
          </a:bodyPr>
          <a:lstStyle/>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Context &amp; voortraject</a:t>
            </a:r>
          </a:p>
          <a:p>
            <a:pPr marL="514350" indent="-514350">
              <a:lnSpc>
                <a:spcPct val="150000"/>
              </a:lnSpc>
              <a:buClr>
                <a:srgbClr val="E2BD34"/>
              </a:buClr>
              <a:buSzPct val="115000"/>
              <a:buFont typeface="+mj-lt"/>
              <a:buAutoNum type="arabicPeriod"/>
            </a:pPr>
            <a:r>
              <a:rPr lang="nl-NL" sz="2800" b="1" dirty="0">
                <a:latin typeface="Domus Light" pitchFamily="2" charset="77"/>
              </a:rPr>
              <a:t>Onderzoeksopzet</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Conclusies</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Aanbevelingen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Uitkomsten </a:t>
            </a:r>
            <a:r>
              <a:rPr lang="nl-NL" sz="2800" dirty="0" err="1">
                <a:solidFill>
                  <a:schemeClr val="tx1">
                    <a:lumMod val="40000"/>
                    <a:lumOff val="60000"/>
                  </a:schemeClr>
                </a:solidFill>
                <a:latin typeface="Domus Light" pitchFamily="2" charset="77"/>
              </a:rPr>
              <a:t>IA’s</a:t>
            </a:r>
            <a:r>
              <a:rPr lang="nl-NL" sz="2800" dirty="0">
                <a:solidFill>
                  <a:schemeClr val="tx1">
                    <a:lumMod val="40000"/>
                    <a:lumOff val="60000"/>
                  </a:schemeClr>
                </a:solidFill>
                <a:latin typeface="Domus Light" pitchFamily="2" charset="77"/>
              </a:rPr>
              <a:t> + opvolging</a:t>
            </a:r>
          </a:p>
          <a:p>
            <a:pPr marL="514350" indent="-514350">
              <a:lnSpc>
                <a:spcPct val="150000"/>
              </a:lnSpc>
              <a:buClr>
                <a:srgbClr val="E2BD34"/>
              </a:buClr>
              <a:buSzPct val="115000"/>
              <a:buFont typeface="+mj-lt"/>
              <a:buAutoNum type="arabicPeriod"/>
            </a:pPr>
            <a:r>
              <a:rPr lang="nl-NL" sz="2800" dirty="0" err="1">
                <a:solidFill>
                  <a:schemeClr val="tx1">
                    <a:lumMod val="40000"/>
                    <a:lumOff val="60000"/>
                  </a:schemeClr>
                </a:solidFill>
                <a:latin typeface="Domus Light" pitchFamily="2" charset="77"/>
              </a:rPr>
              <a:t>Natraject</a:t>
            </a:r>
            <a:r>
              <a:rPr lang="nl-NL" sz="2800" dirty="0">
                <a:solidFill>
                  <a:schemeClr val="tx1">
                    <a:lumMod val="40000"/>
                    <a:lumOff val="60000"/>
                  </a:schemeClr>
                </a:solidFill>
                <a:latin typeface="Domus Light" pitchFamily="2" charset="77"/>
              </a:rPr>
              <a:t> en uitdagingen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Vragen</a:t>
            </a:r>
          </a:p>
          <a:p>
            <a:pPr marL="514350" indent="-514350">
              <a:lnSpc>
                <a:spcPct val="150000"/>
              </a:lnSpc>
              <a:buClr>
                <a:srgbClr val="E2BD34"/>
              </a:buClr>
              <a:buSzPct val="115000"/>
              <a:buFont typeface="+mj-lt"/>
              <a:buAutoNum type="arabicPeriod"/>
            </a:pPr>
            <a:endParaRPr lang="nl-NL" sz="2800" dirty="0">
              <a:latin typeface="Domus Light" pitchFamily="2" charset="77"/>
            </a:endParaRPr>
          </a:p>
        </p:txBody>
      </p:sp>
    </p:spTree>
    <p:extLst>
      <p:ext uri="{BB962C8B-B14F-4D97-AF65-F5344CB8AC3E}">
        <p14:creationId xmlns:p14="http://schemas.microsoft.com/office/powerpoint/2010/main" val="222897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87AC36D-97D3-D1F6-8785-B3A8F6C65660}"/>
              </a:ext>
            </a:extLst>
          </p:cNvPr>
          <p:cNvSpPr txBox="1"/>
          <p:nvPr/>
        </p:nvSpPr>
        <p:spPr>
          <a:xfrm>
            <a:off x="1178984" y="1133058"/>
            <a:ext cx="9783232" cy="677108"/>
          </a:xfrm>
          <a:prstGeom prst="rect">
            <a:avLst/>
          </a:prstGeom>
          <a:noFill/>
        </p:spPr>
        <p:txBody>
          <a:bodyPr wrap="square" rtlCol="0" anchor="ctr">
            <a:spAutoFit/>
          </a:bodyPr>
          <a:lstStyle/>
          <a:p>
            <a:r>
              <a:rPr lang="nl-NL" sz="3800" b="1">
                <a:solidFill>
                  <a:srgbClr val="04517E"/>
                </a:solidFill>
                <a:latin typeface="Brandon Grotesque Black" panose="020B0503020203060202" pitchFamily="34" charset="77"/>
              </a:rPr>
              <a:t>VANDAAG </a:t>
            </a:r>
          </a:p>
        </p:txBody>
      </p:sp>
      <p:sp>
        <p:nvSpPr>
          <p:cNvPr id="4" name="Tekstvak 3">
            <a:extLst>
              <a:ext uri="{FF2B5EF4-FFF2-40B4-BE49-F238E27FC236}">
                <a16:creationId xmlns:a16="http://schemas.microsoft.com/office/drawing/2014/main" id="{16C637FF-0943-D7CE-C746-647475126A69}"/>
              </a:ext>
            </a:extLst>
          </p:cNvPr>
          <p:cNvSpPr txBox="1"/>
          <p:nvPr/>
        </p:nvSpPr>
        <p:spPr>
          <a:xfrm>
            <a:off x="1178984" y="1946630"/>
            <a:ext cx="9749365" cy="5171800"/>
          </a:xfrm>
          <a:prstGeom prst="rect">
            <a:avLst/>
          </a:prstGeom>
          <a:noFill/>
        </p:spPr>
        <p:txBody>
          <a:bodyPr wrap="square" rtlCol="0">
            <a:spAutoFit/>
          </a:bodyPr>
          <a:lstStyle/>
          <a:p>
            <a:pPr marL="514350" indent="-514350">
              <a:lnSpc>
                <a:spcPct val="150000"/>
              </a:lnSpc>
              <a:buClr>
                <a:srgbClr val="E2BD34"/>
              </a:buClr>
              <a:buSzPct val="115000"/>
              <a:buFont typeface="+mj-lt"/>
              <a:buAutoNum type="arabicPeriod"/>
            </a:pPr>
            <a:r>
              <a:rPr lang="nl-NL" sz="2800" dirty="0">
                <a:latin typeface="Domus Light" pitchFamily="2" charset="77"/>
              </a:rPr>
              <a:t>Context &amp; voortraject</a:t>
            </a:r>
          </a:p>
          <a:p>
            <a:pPr marL="514350" indent="-514350">
              <a:lnSpc>
                <a:spcPct val="150000"/>
              </a:lnSpc>
              <a:buClr>
                <a:srgbClr val="E2BD34"/>
              </a:buClr>
              <a:buSzPct val="115000"/>
              <a:buFont typeface="+mj-lt"/>
              <a:buAutoNum type="arabicPeriod"/>
            </a:pPr>
            <a:r>
              <a:rPr lang="nl-NL" sz="2800" dirty="0">
                <a:latin typeface="Domus Light" pitchFamily="2" charset="77"/>
              </a:rPr>
              <a:t>Onderzoeksopzet</a:t>
            </a:r>
          </a:p>
          <a:p>
            <a:pPr marL="514350" indent="-514350">
              <a:lnSpc>
                <a:spcPct val="150000"/>
              </a:lnSpc>
              <a:buClr>
                <a:srgbClr val="E2BD34"/>
              </a:buClr>
              <a:buSzPct val="115000"/>
              <a:buFont typeface="+mj-lt"/>
              <a:buAutoNum type="arabicPeriod"/>
            </a:pPr>
            <a:r>
              <a:rPr lang="nl-NL" sz="2800" dirty="0">
                <a:latin typeface="Domus Light" pitchFamily="2" charset="77"/>
              </a:rPr>
              <a:t>Conclusies</a:t>
            </a:r>
          </a:p>
          <a:p>
            <a:pPr marL="514350" indent="-514350">
              <a:lnSpc>
                <a:spcPct val="150000"/>
              </a:lnSpc>
              <a:buClr>
                <a:srgbClr val="E2BD34"/>
              </a:buClr>
              <a:buSzPct val="115000"/>
              <a:buFont typeface="+mj-lt"/>
              <a:buAutoNum type="arabicPeriod"/>
            </a:pPr>
            <a:r>
              <a:rPr lang="nl-NL" sz="2800" dirty="0">
                <a:latin typeface="Domus Light" pitchFamily="2" charset="77"/>
              </a:rPr>
              <a:t>Aanbevelingen</a:t>
            </a:r>
          </a:p>
          <a:p>
            <a:pPr marL="514350" indent="-514350">
              <a:lnSpc>
                <a:spcPct val="150000"/>
              </a:lnSpc>
              <a:buClr>
                <a:srgbClr val="E2BD34"/>
              </a:buClr>
              <a:buSzPct val="115000"/>
              <a:buFont typeface="+mj-lt"/>
              <a:buAutoNum type="arabicPeriod"/>
            </a:pPr>
            <a:r>
              <a:rPr lang="nl-NL" sz="2800" dirty="0">
                <a:latin typeface="Domus Light" pitchFamily="2" charset="77"/>
              </a:rPr>
              <a:t>Uitkomsten </a:t>
            </a:r>
            <a:r>
              <a:rPr lang="nl-NL" sz="2800" dirty="0" err="1">
                <a:latin typeface="Domus Light" pitchFamily="2" charset="77"/>
              </a:rPr>
              <a:t>IA’s</a:t>
            </a:r>
            <a:r>
              <a:rPr lang="nl-NL" sz="2800" dirty="0">
                <a:latin typeface="Domus Light" pitchFamily="2" charset="77"/>
              </a:rPr>
              <a:t> + opvolging</a:t>
            </a:r>
          </a:p>
          <a:p>
            <a:pPr marL="514350" indent="-514350">
              <a:lnSpc>
                <a:spcPct val="150000"/>
              </a:lnSpc>
              <a:buClr>
                <a:srgbClr val="E2BD34"/>
              </a:buClr>
              <a:buSzPct val="115000"/>
              <a:buFont typeface="+mj-lt"/>
              <a:buAutoNum type="arabicPeriod"/>
            </a:pPr>
            <a:r>
              <a:rPr lang="nl-NL" sz="2800" dirty="0" err="1">
                <a:latin typeface="Domus Light" pitchFamily="2" charset="77"/>
              </a:rPr>
              <a:t>Natraject</a:t>
            </a:r>
            <a:r>
              <a:rPr lang="nl-NL" sz="2800" dirty="0">
                <a:latin typeface="Domus Light" pitchFamily="2" charset="77"/>
              </a:rPr>
              <a:t> en uitdagingen</a:t>
            </a:r>
          </a:p>
          <a:p>
            <a:pPr marL="514350" indent="-514350">
              <a:lnSpc>
                <a:spcPct val="150000"/>
              </a:lnSpc>
              <a:buClr>
                <a:srgbClr val="E2BD34"/>
              </a:buClr>
              <a:buSzPct val="115000"/>
              <a:buFont typeface="+mj-lt"/>
              <a:buAutoNum type="arabicPeriod"/>
            </a:pPr>
            <a:r>
              <a:rPr lang="nl-NL" sz="2800" dirty="0">
                <a:latin typeface="Domus Light" pitchFamily="2" charset="77"/>
              </a:rPr>
              <a:t>Vragen</a:t>
            </a:r>
          </a:p>
          <a:p>
            <a:pPr marL="514350" indent="-514350">
              <a:lnSpc>
                <a:spcPct val="150000"/>
              </a:lnSpc>
              <a:buClr>
                <a:srgbClr val="E2BD34"/>
              </a:buClr>
              <a:buSzPct val="115000"/>
              <a:buFont typeface="+mj-lt"/>
              <a:buAutoNum type="arabicPeriod"/>
            </a:pPr>
            <a:endParaRPr lang="nl-NL" sz="2800" dirty="0">
              <a:latin typeface="Domus Light" pitchFamily="2" charset="77"/>
            </a:endParaRPr>
          </a:p>
        </p:txBody>
      </p:sp>
    </p:spTree>
    <p:extLst>
      <p:ext uri="{BB962C8B-B14F-4D97-AF65-F5344CB8AC3E}">
        <p14:creationId xmlns:p14="http://schemas.microsoft.com/office/powerpoint/2010/main" val="1699161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532878DC-29A4-8CFA-6CA9-032AEC08EE1D}"/>
              </a:ext>
            </a:extLst>
          </p:cNvPr>
          <p:cNvSpPr txBox="1"/>
          <p:nvPr/>
        </p:nvSpPr>
        <p:spPr>
          <a:xfrm>
            <a:off x="1077790" y="893222"/>
            <a:ext cx="10338069" cy="1261884"/>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HOE DOENLIJK IS HET NIEUWE KINDEROPVANGSTELSEL?</a:t>
            </a:r>
          </a:p>
        </p:txBody>
      </p:sp>
      <p:sp>
        <p:nvSpPr>
          <p:cNvPr id="2" name="Afgeronde rechthoek 1">
            <a:extLst>
              <a:ext uri="{FF2B5EF4-FFF2-40B4-BE49-F238E27FC236}">
                <a16:creationId xmlns:a16="http://schemas.microsoft.com/office/drawing/2014/main" id="{C766FAEF-0C28-097F-13C2-7D6925AE5CC6}"/>
              </a:ext>
            </a:extLst>
          </p:cNvPr>
          <p:cNvSpPr/>
          <p:nvPr/>
        </p:nvSpPr>
        <p:spPr>
          <a:xfrm>
            <a:off x="1208690" y="3237186"/>
            <a:ext cx="851338" cy="851338"/>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Afgeronde rechthoek 4">
            <a:extLst>
              <a:ext uri="{FF2B5EF4-FFF2-40B4-BE49-F238E27FC236}">
                <a16:creationId xmlns:a16="http://schemas.microsoft.com/office/drawing/2014/main" id="{0427BB12-3C16-8A4F-3C6B-D5A1ED7705C1}"/>
              </a:ext>
            </a:extLst>
          </p:cNvPr>
          <p:cNvSpPr/>
          <p:nvPr/>
        </p:nvSpPr>
        <p:spPr>
          <a:xfrm>
            <a:off x="662388" y="3465381"/>
            <a:ext cx="2281218" cy="1246285"/>
          </a:xfrm>
          <a:prstGeom prst="roundRect">
            <a:avLst/>
          </a:prstGeom>
          <a:solidFill>
            <a:srgbClr val="EBEBE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2000" b="1">
                <a:solidFill>
                  <a:schemeClr val="tx1"/>
                </a:solidFill>
              </a:rPr>
              <a:t>Hoeveel ingewikkelde informatie?</a:t>
            </a:r>
          </a:p>
        </p:txBody>
      </p:sp>
      <p:sp>
        <p:nvSpPr>
          <p:cNvPr id="7" name="Afgeronde rechthoek 6">
            <a:extLst>
              <a:ext uri="{FF2B5EF4-FFF2-40B4-BE49-F238E27FC236}">
                <a16:creationId xmlns:a16="http://schemas.microsoft.com/office/drawing/2014/main" id="{83D1230F-CAB5-0DBD-8FEB-47539E257A36}"/>
              </a:ext>
            </a:extLst>
          </p:cNvPr>
          <p:cNvSpPr/>
          <p:nvPr/>
        </p:nvSpPr>
        <p:spPr>
          <a:xfrm>
            <a:off x="6085252" y="3465380"/>
            <a:ext cx="2281218" cy="1246285"/>
          </a:xfrm>
          <a:prstGeom prst="roundRect">
            <a:avLst/>
          </a:prstGeom>
          <a:solidFill>
            <a:srgbClr val="EBEBEB"/>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b="1">
                <a:solidFill>
                  <a:schemeClr val="tx1"/>
                </a:solidFill>
              </a:rPr>
              <a:t>Hoeveel zekerheid over de toekomst? Wat als er iets misgaat?</a:t>
            </a:r>
          </a:p>
        </p:txBody>
      </p:sp>
      <p:sp>
        <p:nvSpPr>
          <p:cNvPr id="8" name="Afgeronde rechthoek 7">
            <a:extLst>
              <a:ext uri="{FF2B5EF4-FFF2-40B4-BE49-F238E27FC236}">
                <a16:creationId xmlns:a16="http://schemas.microsoft.com/office/drawing/2014/main" id="{1979211F-2E60-E583-B30E-238BC00781EA}"/>
              </a:ext>
            </a:extLst>
          </p:cNvPr>
          <p:cNvSpPr/>
          <p:nvPr/>
        </p:nvSpPr>
        <p:spPr>
          <a:xfrm>
            <a:off x="3373820" y="3465786"/>
            <a:ext cx="2281218" cy="1246285"/>
          </a:xfrm>
          <a:prstGeom prst="roundRect">
            <a:avLst/>
          </a:prstGeom>
          <a:solidFill>
            <a:srgbClr val="E2BD34"/>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sz="2000" b="1">
                <a:solidFill>
                  <a:schemeClr val="tx1"/>
                </a:solidFill>
              </a:rPr>
              <a:t>Hoeveel handelingen/</a:t>
            </a:r>
            <a:br>
              <a:rPr lang="nl-NL" sz="2000" b="1">
                <a:solidFill>
                  <a:schemeClr val="tx1"/>
                </a:solidFill>
              </a:rPr>
            </a:br>
            <a:r>
              <a:rPr lang="nl-NL" sz="2000" b="1">
                <a:solidFill>
                  <a:schemeClr val="tx1"/>
                </a:solidFill>
              </a:rPr>
              <a:t>acties? </a:t>
            </a:r>
          </a:p>
        </p:txBody>
      </p:sp>
      <p:sp>
        <p:nvSpPr>
          <p:cNvPr id="9" name="Afgeronde rechthoek 8">
            <a:extLst>
              <a:ext uri="{FF2B5EF4-FFF2-40B4-BE49-F238E27FC236}">
                <a16:creationId xmlns:a16="http://schemas.microsoft.com/office/drawing/2014/main" id="{0F37920A-B384-05D5-ED1D-66936BD5BEC7}"/>
              </a:ext>
            </a:extLst>
          </p:cNvPr>
          <p:cNvSpPr/>
          <p:nvPr/>
        </p:nvSpPr>
        <p:spPr>
          <a:xfrm>
            <a:off x="8796683" y="3465380"/>
            <a:ext cx="2281219" cy="1246285"/>
          </a:xfrm>
          <a:prstGeom prst="roundRect">
            <a:avLst/>
          </a:prstGeom>
          <a:solidFill>
            <a:srgbClr val="E2BD34"/>
          </a:solidFill>
          <a:ln/>
        </p:spPr>
        <p:style>
          <a:lnRef idx="2">
            <a:schemeClr val="dk1"/>
          </a:lnRef>
          <a:fillRef idx="1">
            <a:schemeClr val="lt1"/>
          </a:fillRef>
          <a:effectRef idx="0">
            <a:schemeClr val="dk1"/>
          </a:effectRef>
          <a:fontRef idx="minor">
            <a:schemeClr val="dk1"/>
          </a:fontRef>
        </p:style>
        <p:txBody>
          <a:bodyPr rtlCol="0" anchor="ctr"/>
          <a:lstStyle/>
          <a:p>
            <a:pPr algn="ctr"/>
            <a:r>
              <a:rPr lang="nl-NL" sz="2000" b="1">
                <a:solidFill>
                  <a:schemeClr val="tx1"/>
                </a:solidFill>
              </a:rPr>
              <a:t>Hoeveel strenge regels en weinig vrijheid?</a:t>
            </a:r>
          </a:p>
        </p:txBody>
      </p:sp>
      <p:sp>
        <p:nvSpPr>
          <p:cNvPr id="10" name="Tekstvak 9">
            <a:extLst>
              <a:ext uri="{FF2B5EF4-FFF2-40B4-BE49-F238E27FC236}">
                <a16:creationId xmlns:a16="http://schemas.microsoft.com/office/drawing/2014/main" id="{8E442260-A6A2-4ABB-A7FC-37AD075A2D5A}"/>
              </a:ext>
            </a:extLst>
          </p:cNvPr>
          <p:cNvSpPr txBox="1"/>
          <p:nvPr/>
        </p:nvSpPr>
        <p:spPr>
          <a:xfrm>
            <a:off x="1411372" y="2538313"/>
            <a:ext cx="667162" cy="584775"/>
          </a:xfrm>
          <a:prstGeom prst="rect">
            <a:avLst/>
          </a:prstGeom>
          <a:noFill/>
        </p:spPr>
        <p:txBody>
          <a:bodyPr wrap="square" rtlCol="0">
            <a:spAutoFit/>
          </a:bodyPr>
          <a:lstStyle/>
          <a:p>
            <a:pPr algn="ctr"/>
            <a:r>
              <a:rPr lang="nl-NL" sz="3200" b="1"/>
              <a:t>1. </a:t>
            </a:r>
          </a:p>
        </p:txBody>
      </p:sp>
      <p:sp>
        <p:nvSpPr>
          <p:cNvPr id="11" name="Tekstvak 10">
            <a:extLst>
              <a:ext uri="{FF2B5EF4-FFF2-40B4-BE49-F238E27FC236}">
                <a16:creationId xmlns:a16="http://schemas.microsoft.com/office/drawing/2014/main" id="{56F577AD-953E-48B1-682D-86E72595FD0D}"/>
              </a:ext>
            </a:extLst>
          </p:cNvPr>
          <p:cNvSpPr txBox="1"/>
          <p:nvPr/>
        </p:nvSpPr>
        <p:spPr>
          <a:xfrm>
            <a:off x="4122804" y="2538312"/>
            <a:ext cx="667162" cy="584775"/>
          </a:xfrm>
          <a:prstGeom prst="rect">
            <a:avLst/>
          </a:prstGeom>
          <a:noFill/>
        </p:spPr>
        <p:txBody>
          <a:bodyPr wrap="square" rtlCol="0">
            <a:spAutoFit/>
          </a:bodyPr>
          <a:lstStyle/>
          <a:p>
            <a:pPr algn="ctr"/>
            <a:r>
              <a:rPr lang="nl-NL" sz="3200" b="1"/>
              <a:t>2. </a:t>
            </a:r>
          </a:p>
        </p:txBody>
      </p:sp>
      <p:sp>
        <p:nvSpPr>
          <p:cNvPr id="12" name="Tekstvak 11">
            <a:extLst>
              <a:ext uri="{FF2B5EF4-FFF2-40B4-BE49-F238E27FC236}">
                <a16:creationId xmlns:a16="http://schemas.microsoft.com/office/drawing/2014/main" id="{79944B9A-E762-7FF9-6C8A-C4843BBE28E7}"/>
              </a:ext>
            </a:extLst>
          </p:cNvPr>
          <p:cNvSpPr txBox="1"/>
          <p:nvPr/>
        </p:nvSpPr>
        <p:spPr>
          <a:xfrm>
            <a:off x="9516887" y="2538312"/>
            <a:ext cx="667162" cy="584775"/>
          </a:xfrm>
          <a:prstGeom prst="rect">
            <a:avLst/>
          </a:prstGeom>
          <a:noFill/>
        </p:spPr>
        <p:txBody>
          <a:bodyPr wrap="square" rtlCol="0">
            <a:spAutoFit/>
          </a:bodyPr>
          <a:lstStyle/>
          <a:p>
            <a:pPr algn="ctr"/>
            <a:r>
              <a:rPr lang="nl-NL" sz="3200" b="1"/>
              <a:t>4. </a:t>
            </a:r>
          </a:p>
        </p:txBody>
      </p:sp>
      <p:sp>
        <p:nvSpPr>
          <p:cNvPr id="13" name="Tekstvak 12">
            <a:extLst>
              <a:ext uri="{FF2B5EF4-FFF2-40B4-BE49-F238E27FC236}">
                <a16:creationId xmlns:a16="http://schemas.microsoft.com/office/drawing/2014/main" id="{68BECC88-BC63-590B-F5B7-56C0028E5F17}"/>
              </a:ext>
            </a:extLst>
          </p:cNvPr>
          <p:cNvSpPr txBox="1"/>
          <p:nvPr/>
        </p:nvSpPr>
        <p:spPr>
          <a:xfrm>
            <a:off x="6976126" y="2538312"/>
            <a:ext cx="667162" cy="584775"/>
          </a:xfrm>
          <a:prstGeom prst="rect">
            <a:avLst/>
          </a:prstGeom>
          <a:noFill/>
        </p:spPr>
        <p:txBody>
          <a:bodyPr wrap="square" rtlCol="0">
            <a:spAutoFit/>
          </a:bodyPr>
          <a:lstStyle/>
          <a:p>
            <a:pPr algn="ctr"/>
            <a:r>
              <a:rPr lang="nl-NL" sz="3200" b="1"/>
              <a:t>3. </a:t>
            </a:r>
          </a:p>
        </p:txBody>
      </p:sp>
    </p:spTree>
    <p:extLst>
      <p:ext uri="{BB962C8B-B14F-4D97-AF65-F5344CB8AC3E}">
        <p14:creationId xmlns:p14="http://schemas.microsoft.com/office/powerpoint/2010/main" val="74608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endParaRPr lang="nl-NL" sz="280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4000" b="1" dirty="0">
                <a:solidFill>
                  <a:srgbClr val="04517E"/>
                </a:solidFill>
                <a:latin typeface="Brandon Grotesque Black" panose="020B0503020203060202" pitchFamily="34" charset="77"/>
              </a:rPr>
              <a:t>onderzoeksopzet</a:t>
            </a:r>
            <a:endParaRPr lang="nl-NL" dirty="0"/>
          </a:p>
        </p:txBody>
      </p:sp>
      <p:pic>
        <p:nvPicPr>
          <p:cNvPr id="5" name="Graphic 4" descr="Vergadering met effen opvulling">
            <a:extLst>
              <a:ext uri="{FF2B5EF4-FFF2-40B4-BE49-F238E27FC236}">
                <a16:creationId xmlns:a16="http://schemas.microsoft.com/office/drawing/2014/main" id="{41164176-EDA3-81D9-14EB-C68844179F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0403" y="3039035"/>
            <a:ext cx="1532965" cy="1532965"/>
          </a:xfrm>
          <a:prstGeom prst="rect">
            <a:avLst/>
          </a:prstGeom>
        </p:spPr>
      </p:pic>
      <p:pic>
        <p:nvPicPr>
          <p:cNvPr id="7" name="Graphic 6" descr="Chatten met effen opvulling">
            <a:extLst>
              <a:ext uri="{FF2B5EF4-FFF2-40B4-BE49-F238E27FC236}">
                <a16:creationId xmlns:a16="http://schemas.microsoft.com/office/drawing/2014/main" id="{51AF0B01-A9E6-F311-067A-74C33BDA0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5991" y="3039035"/>
            <a:ext cx="1532965" cy="1532965"/>
          </a:xfrm>
          <a:prstGeom prst="rect">
            <a:avLst/>
          </a:prstGeom>
        </p:spPr>
      </p:pic>
      <p:pic>
        <p:nvPicPr>
          <p:cNvPr id="9" name="Graphic 8" descr="Studentenbaret bij afstuderen met effen opvulling">
            <a:extLst>
              <a:ext uri="{FF2B5EF4-FFF2-40B4-BE49-F238E27FC236}">
                <a16:creationId xmlns:a16="http://schemas.microsoft.com/office/drawing/2014/main" id="{6BF0A7E3-9B51-064D-7852-47B16099F2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1579" y="3039035"/>
            <a:ext cx="1532965" cy="1532965"/>
          </a:xfrm>
          <a:prstGeom prst="rect">
            <a:avLst/>
          </a:prstGeom>
        </p:spPr>
      </p:pic>
      <p:pic>
        <p:nvPicPr>
          <p:cNvPr id="11" name="Graphic 10" descr="Hoofd met radertjes met effen opvulling">
            <a:extLst>
              <a:ext uri="{FF2B5EF4-FFF2-40B4-BE49-F238E27FC236}">
                <a16:creationId xmlns:a16="http://schemas.microsoft.com/office/drawing/2014/main" id="{6E1DDA9E-4FA0-E89B-952F-A931F1F837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7167" y="3029752"/>
            <a:ext cx="1532965" cy="1532965"/>
          </a:xfrm>
          <a:prstGeom prst="rect">
            <a:avLst/>
          </a:prstGeom>
        </p:spPr>
      </p:pic>
      <p:sp>
        <p:nvSpPr>
          <p:cNvPr id="12" name="Tijdelijke aanduiding voor tekst 2">
            <a:extLst>
              <a:ext uri="{FF2B5EF4-FFF2-40B4-BE49-F238E27FC236}">
                <a16:creationId xmlns:a16="http://schemas.microsoft.com/office/drawing/2014/main" id="{BEEA6088-E204-4841-F82F-61A7A6794DF9}"/>
              </a:ext>
            </a:extLst>
          </p:cNvPr>
          <p:cNvSpPr txBox="1">
            <a:spLocks/>
          </p:cNvSpPr>
          <p:nvPr/>
        </p:nvSpPr>
        <p:spPr>
          <a:xfrm>
            <a:off x="1614909" y="4705834"/>
            <a:ext cx="2337480" cy="510635"/>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nl-NL" sz="2400">
                <a:latin typeface="Domus Light" pitchFamily="2" charset="77"/>
              </a:rPr>
              <a:t>Onze eigen analyse</a:t>
            </a:r>
          </a:p>
        </p:txBody>
      </p:sp>
      <p:sp>
        <p:nvSpPr>
          <p:cNvPr id="13" name="Tijdelijke aanduiding voor tekst 2">
            <a:extLst>
              <a:ext uri="{FF2B5EF4-FFF2-40B4-BE49-F238E27FC236}">
                <a16:creationId xmlns:a16="http://schemas.microsoft.com/office/drawing/2014/main" id="{4AA824BC-D88B-AE97-633C-F9F161117788}"/>
              </a:ext>
            </a:extLst>
          </p:cNvPr>
          <p:cNvSpPr txBox="1">
            <a:spLocks/>
          </p:cNvSpPr>
          <p:nvPr/>
        </p:nvSpPr>
        <p:spPr>
          <a:xfrm>
            <a:off x="3889321" y="4705833"/>
            <a:ext cx="2337480" cy="510635"/>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nl-NL" sz="2400">
                <a:latin typeface="Domus Light" pitchFamily="2" charset="77"/>
              </a:rPr>
              <a:t>Groepsgesprek gedragsexperts</a:t>
            </a:r>
            <a:endParaRPr lang="nl-NL" sz="2800">
              <a:latin typeface="Domus Light" pitchFamily="2" charset="77"/>
            </a:endParaRPr>
          </a:p>
        </p:txBody>
      </p:sp>
      <p:sp>
        <p:nvSpPr>
          <p:cNvPr id="14" name="Tijdelijke aanduiding voor tekst 2">
            <a:extLst>
              <a:ext uri="{FF2B5EF4-FFF2-40B4-BE49-F238E27FC236}">
                <a16:creationId xmlns:a16="http://schemas.microsoft.com/office/drawing/2014/main" id="{05CD20CE-0BF0-7D1A-57B2-418E6543738A}"/>
              </a:ext>
            </a:extLst>
          </p:cNvPr>
          <p:cNvSpPr txBox="1">
            <a:spLocks/>
          </p:cNvSpPr>
          <p:nvPr/>
        </p:nvSpPr>
        <p:spPr>
          <a:xfrm>
            <a:off x="6163733" y="4736647"/>
            <a:ext cx="2337480" cy="510635"/>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nl-NL" sz="2400">
                <a:latin typeface="Domus Light" pitchFamily="2" charset="77"/>
              </a:rPr>
              <a:t>Gesprekken met andere experts</a:t>
            </a:r>
            <a:endParaRPr lang="nl-NL" sz="2800">
              <a:latin typeface="Domus Light" pitchFamily="2" charset="77"/>
            </a:endParaRPr>
          </a:p>
        </p:txBody>
      </p:sp>
      <p:sp>
        <p:nvSpPr>
          <p:cNvPr id="15" name="Tijdelijke aanduiding voor tekst 2">
            <a:extLst>
              <a:ext uri="{FF2B5EF4-FFF2-40B4-BE49-F238E27FC236}">
                <a16:creationId xmlns:a16="http://schemas.microsoft.com/office/drawing/2014/main" id="{7D3E0A95-9952-9BA5-E7C6-0FB3FA783D5E}"/>
              </a:ext>
            </a:extLst>
          </p:cNvPr>
          <p:cNvSpPr txBox="1">
            <a:spLocks/>
          </p:cNvSpPr>
          <p:nvPr/>
        </p:nvSpPr>
        <p:spPr>
          <a:xfrm>
            <a:off x="8641868" y="4736646"/>
            <a:ext cx="1935223" cy="510635"/>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nl-NL" sz="2400">
                <a:latin typeface="Domus Light" pitchFamily="2" charset="77"/>
              </a:rPr>
              <a:t>Groepsgesprek ouders</a:t>
            </a:r>
            <a:endParaRPr lang="nl-NL" sz="2800">
              <a:latin typeface="Domus Light" pitchFamily="2" charset="77"/>
            </a:endParaRPr>
          </a:p>
        </p:txBody>
      </p:sp>
    </p:spTree>
    <p:extLst>
      <p:ext uri="{BB962C8B-B14F-4D97-AF65-F5344CB8AC3E}">
        <p14:creationId xmlns:p14="http://schemas.microsoft.com/office/powerpoint/2010/main" val="19584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5A30734-D94F-8AF0-56DC-CB0E6AD284A8}"/>
              </a:ext>
            </a:extLst>
          </p:cNvPr>
          <p:cNvSpPr txBox="1"/>
          <p:nvPr/>
        </p:nvSpPr>
        <p:spPr>
          <a:xfrm>
            <a:off x="354774" y="334791"/>
            <a:ext cx="9783232" cy="307777"/>
          </a:xfrm>
          <a:prstGeom prst="rect">
            <a:avLst/>
          </a:prstGeom>
          <a:noFill/>
        </p:spPr>
        <p:txBody>
          <a:bodyPr wrap="square" rtlCol="0" anchor="ctr">
            <a:spAutoFit/>
          </a:bodyPr>
          <a:lstStyle/>
          <a:p>
            <a:r>
              <a:rPr lang="nl-NL" sz="1400" b="1">
                <a:solidFill>
                  <a:srgbClr val="E2BD34"/>
                </a:solidFill>
                <a:latin typeface="Brandon Grotesque Black" panose="020B0503020203060202" pitchFamily="34" charset="77"/>
              </a:rPr>
              <a:t> ORIËNTATIEFASE</a:t>
            </a:r>
          </a:p>
        </p:txBody>
      </p:sp>
      <p:sp>
        <p:nvSpPr>
          <p:cNvPr id="11" name="Google Shape;96;p1">
            <a:extLst>
              <a:ext uri="{FF2B5EF4-FFF2-40B4-BE49-F238E27FC236}">
                <a16:creationId xmlns:a16="http://schemas.microsoft.com/office/drawing/2014/main" id="{1D7DC8DC-B6EF-0401-BBE1-55AFE3DFCF41}"/>
              </a:ext>
            </a:extLst>
          </p:cNvPr>
          <p:cNvSpPr txBox="1"/>
          <p:nvPr/>
        </p:nvSpPr>
        <p:spPr>
          <a:xfrm>
            <a:off x="2582017" y="1035991"/>
            <a:ext cx="2216616"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cs typeface="Fira Sans"/>
                <a:sym typeface="Fira Sans"/>
              </a:rPr>
              <a:t>1. Ouder oriënteert zich op de kinderopvang – waar gaat mijn kind straks naartoe?</a:t>
            </a:r>
            <a:endParaRPr sz="1050" b="1">
              <a:latin typeface="+mn-lt"/>
            </a:endParaRPr>
          </a:p>
        </p:txBody>
      </p:sp>
      <p:sp>
        <p:nvSpPr>
          <p:cNvPr id="12" name="Google Shape;96;p1">
            <a:extLst>
              <a:ext uri="{FF2B5EF4-FFF2-40B4-BE49-F238E27FC236}">
                <a16:creationId xmlns:a16="http://schemas.microsoft.com/office/drawing/2014/main" id="{C81048C7-EE38-BBAA-3A2A-02B2A8AF68D8}"/>
              </a:ext>
            </a:extLst>
          </p:cNvPr>
          <p:cNvSpPr txBox="1"/>
          <p:nvPr/>
        </p:nvSpPr>
        <p:spPr>
          <a:xfrm>
            <a:off x="5725563" y="1074147"/>
            <a:ext cx="2216616" cy="4154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cs typeface="Fira Sans"/>
                <a:sym typeface="Fira Sans"/>
              </a:rPr>
              <a:t>2. Ouder oriënteert zich op het recht op kinderopvangvergoeding (KOV)</a:t>
            </a:r>
          </a:p>
        </p:txBody>
      </p:sp>
      <p:cxnSp>
        <p:nvCxnSpPr>
          <p:cNvPr id="13" name="Google Shape;117;p1">
            <a:extLst>
              <a:ext uri="{FF2B5EF4-FFF2-40B4-BE49-F238E27FC236}">
                <a16:creationId xmlns:a16="http://schemas.microsoft.com/office/drawing/2014/main" id="{2BC8BA72-4A76-7369-E45F-A18C942991B9}"/>
              </a:ext>
            </a:extLst>
          </p:cNvPr>
          <p:cNvCxnSpPr>
            <a:cxnSpLocks/>
          </p:cNvCxnSpPr>
          <p:nvPr/>
        </p:nvCxnSpPr>
        <p:spPr>
          <a:xfrm>
            <a:off x="4779149" y="658097"/>
            <a:ext cx="1164546" cy="0"/>
          </a:xfrm>
          <a:prstGeom prst="straightConnector1">
            <a:avLst/>
          </a:prstGeom>
          <a:noFill/>
          <a:ln w="28575" cap="flat" cmpd="sng">
            <a:solidFill>
              <a:schemeClr val="accent1"/>
            </a:solidFill>
            <a:prstDash val="solid"/>
            <a:round/>
            <a:headEnd type="none" w="med" len="med"/>
            <a:tailEnd type="triangle" w="med" len="med"/>
          </a:ln>
          <a:effectLst/>
        </p:spPr>
      </p:cxnSp>
      <p:sp>
        <p:nvSpPr>
          <p:cNvPr id="14" name="Tekstvak 13">
            <a:extLst>
              <a:ext uri="{FF2B5EF4-FFF2-40B4-BE49-F238E27FC236}">
                <a16:creationId xmlns:a16="http://schemas.microsoft.com/office/drawing/2014/main" id="{AF9CA0F4-6CF7-7B8D-7F60-638294BDB0CD}"/>
              </a:ext>
            </a:extLst>
          </p:cNvPr>
          <p:cNvSpPr txBox="1"/>
          <p:nvPr/>
        </p:nvSpPr>
        <p:spPr>
          <a:xfrm>
            <a:off x="354774" y="2037453"/>
            <a:ext cx="1906070" cy="523220"/>
          </a:xfrm>
          <a:prstGeom prst="rect">
            <a:avLst/>
          </a:prstGeom>
          <a:noFill/>
        </p:spPr>
        <p:txBody>
          <a:bodyPr wrap="square" rtlCol="0" anchor="ctr">
            <a:spAutoFit/>
          </a:bodyPr>
          <a:lstStyle/>
          <a:p>
            <a:r>
              <a:rPr lang="nl-NL" sz="1400" b="1">
                <a:solidFill>
                  <a:srgbClr val="E2BD34"/>
                </a:solidFill>
                <a:latin typeface="Brandon Grotesque Black" panose="020B0503020203060202" pitchFamily="34" charset="77"/>
              </a:rPr>
              <a:t>NA INSCHRIJVING BIJ DE OPVANG</a:t>
            </a:r>
          </a:p>
        </p:txBody>
      </p:sp>
      <p:sp>
        <p:nvSpPr>
          <p:cNvPr id="15" name="Google Shape;101;p1">
            <a:extLst>
              <a:ext uri="{FF2B5EF4-FFF2-40B4-BE49-F238E27FC236}">
                <a16:creationId xmlns:a16="http://schemas.microsoft.com/office/drawing/2014/main" id="{F3362F96-0CE9-8241-FB8E-04539FDEC8AF}"/>
              </a:ext>
            </a:extLst>
          </p:cNvPr>
          <p:cNvSpPr txBox="1"/>
          <p:nvPr/>
        </p:nvSpPr>
        <p:spPr>
          <a:xfrm>
            <a:off x="2438129" y="2660875"/>
            <a:ext cx="2344770"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3. De ouder schrijft het kind in bij een of meer kinderopvangorganisatie(s) (</a:t>
            </a:r>
            <a:r>
              <a:rPr lang="nl-NL" sz="1050" b="1" err="1">
                <a:solidFill>
                  <a:schemeClr val="dk1"/>
                </a:solidFill>
                <a:latin typeface="+mn-lt"/>
                <a:ea typeface="Fira Sans"/>
                <a:cs typeface="Fira Sans"/>
                <a:sym typeface="Fira Sans"/>
              </a:rPr>
              <a:t>KOO’s</a:t>
            </a:r>
            <a:r>
              <a:rPr lang="nl-NL" sz="1050" b="1">
                <a:solidFill>
                  <a:schemeClr val="dk1"/>
                </a:solidFill>
                <a:latin typeface="+mn-lt"/>
                <a:ea typeface="Fira Sans"/>
                <a:cs typeface="Fira Sans"/>
                <a:sym typeface="Fira Sans"/>
              </a:rPr>
              <a:t>)</a:t>
            </a:r>
          </a:p>
        </p:txBody>
      </p:sp>
      <p:sp>
        <p:nvSpPr>
          <p:cNvPr id="17" name="Google Shape;101;p1">
            <a:extLst>
              <a:ext uri="{FF2B5EF4-FFF2-40B4-BE49-F238E27FC236}">
                <a16:creationId xmlns:a16="http://schemas.microsoft.com/office/drawing/2014/main" id="{1F547836-4B84-7BB6-B7F1-CA22DDDC1A72}"/>
              </a:ext>
            </a:extLst>
          </p:cNvPr>
          <p:cNvSpPr txBox="1"/>
          <p:nvPr/>
        </p:nvSpPr>
        <p:spPr>
          <a:xfrm>
            <a:off x="4988394" y="2660875"/>
            <a:ext cx="2193979"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4. De ouder ontvangt bericht dat er ruimte is van KOO en bespreekt de afgenomen </a:t>
            </a:r>
            <a:r>
              <a:rPr lang="nl-NL" sz="1050" b="1">
                <a:solidFill>
                  <a:schemeClr val="dk1"/>
                </a:solidFill>
                <a:ea typeface="Fira Sans"/>
                <a:cs typeface="Fira Sans"/>
                <a:sym typeface="Fira Sans"/>
              </a:rPr>
              <a:t>d</a:t>
            </a:r>
            <a:r>
              <a:rPr lang="nl-NL" sz="1050" b="1">
                <a:solidFill>
                  <a:schemeClr val="dk1"/>
                </a:solidFill>
                <a:latin typeface="+mn-lt"/>
                <a:ea typeface="Fira Sans"/>
                <a:cs typeface="Fira Sans"/>
                <a:sym typeface="Fira Sans"/>
              </a:rPr>
              <a:t>iensten</a:t>
            </a:r>
          </a:p>
        </p:txBody>
      </p:sp>
      <p:sp>
        <p:nvSpPr>
          <p:cNvPr id="22" name="Google Shape;101;p1">
            <a:extLst>
              <a:ext uri="{FF2B5EF4-FFF2-40B4-BE49-F238E27FC236}">
                <a16:creationId xmlns:a16="http://schemas.microsoft.com/office/drawing/2014/main" id="{4F01130D-A1DA-FEAA-AFE2-6F20705750F9}"/>
              </a:ext>
            </a:extLst>
          </p:cNvPr>
          <p:cNvSpPr txBox="1"/>
          <p:nvPr/>
        </p:nvSpPr>
        <p:spPr>
          <a:xfrm>
            <a:off x="7402700" y="2653093"/>
            <a:ext cx="1828373"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5. De ouder stemt in met de aanvraag van de KOV door de KOO</a:t>
            </a:r>
          </a:p>
        </p:txBody>
      </p:sp>
      <p:sp>
        <p:nvSpPr>
          <p:cNvPr id="23" name="Google Shape;101;p1">
            <a:extLst>
              <a:ext uri="{FF2B5EF4-FFF2-40B4-BE49-F238E27FC236}">
                <a16:creationId xmlns:a16="http://schemas.microsoft.com/office/drawing/2014/main" id="{C8F1448E-586D-6E98-66AB-54193C71CAB1}"/>
              </a:ext>
            </a:extLst>
          </p:cNvPr>
          <p:cNvSpPr txBox="1"/>
          <p:nvPr/>
        </p:nvSpPr>
        <p:spPr>
          <a:xfrm>
            <a:off x="9373041" y="2660875"/>
            <a:ext cx="2287572"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6. De ouder krijgt een bericht van de uitvoerder om de relatie te bevestigen met de KOO</a:t>
            </a:r>
          </a:p>
        </p:txBody>
      </p:sp>
      <p:sp>
        <p:nvSpPr>
          <p:cNvPr id="31" name="Google Shape;101;p1">
            <a:extLst>
              <a:ext uri="{FF2B5EF4-FFF2-40B4-BE49-F238E27FC236}">
                <a16:creationId xmlns:a16="http://schemas.microsoft.com/office/drawing/2014/main" id="{12CC672F-5BFC-9E62-00AC-B59A5A30E391}"/>
              </a:ext>
            </a:extLst>
          </p:cNvPr>
          <p:cNvSpPr txBox="1"/>
          <p:nvPr/>
        </p:nvSpPr>
        <p:spPr>
          <a:xfrm>
            <a:off x="2595634" y="4224340"/>
            <a:ext cx="1919344" cy="4154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7. De ouder levert eventueel bewijs dat hij/zij werkt</a:t>
            </a:r>
          </a:p>
        </p:txBody>
      </p:sp>
      <p:sp>
        <p:nvSpPr>
          <p:cNvPr id="32" name="Google Shape;101;p1">
            <a:extLst>
              <a:ext uri="{FF2B5EF4-FFF2-40B4-BE49-F238E27FC236}">
                <a16:creationId xmlns:a16="http://schemas.microsoft.com/office/drawing/2014/main" id="{2563559B-7C6D-C018-4111-90D80F0AE885}"/>
              </a:ext>
            </a:extLst>
          </p:cNvPr>
          <p:cNvSpPr txBox="1"/>
          <p:nvPr/>
        </p:nvSpPr>
        <p:spPr>
          <a:xfrm>
            <a:off x="4964332" y="4220131"/>
            <a:ext cx="2216616"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8. De ouder ontvangt het besluit van de uitvoerder dat de aanvraag voor de KOV wel of niet akkoord is</a:t>
            </a:r>
          </a:p>
        </p:txBody>
      </p:sp>
      <p:sp>
        <p:nvSpPr>
          <p:cNvPr id="33" name="Google Shape;101;p1">
            <a:extLst>
              <a:ext uri="{FF2B5EF4-FFF2-40B4-BE49-F238E27FC236}">
                <a16:creationId xmlns:a16="http://schemas.microsoft.com/office/drawing/2014/main" id="{7BE49D9B-CE71-6D74-3B47-C1CE23DA1547}"/>
              </a:ext>
            </a:extLst>
          </p:cNvPr>
          <p:cNvSpPr txBox="1"/>
          <p:nvPr/>
        </p:nvSpPr>
        <p:spPr>
          <a:xfrm>
            <a:off x="7666814" y="4248909"/>
            <a:ext cx="1336472" cy="4154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9. Het kind gaat naar de opvang</a:t>
            </a:r>
          </a:p>
        </p:txBody>
      </p:sp>
      <p:sp>
        <p:nvSpPr>
          <p:cNvPr id="34" name="Google Shape;101;p1">
            <a:extLst>
              <a:ext uri="{FF2B5EF4-FFF2-40B4-BE49-F238E27FC236}">
                <a16:creationId xmlns:a16="http://schemas.microsoft.com/office/drawing/2014/main" id="{36AB3126-D3C5-4B84-8969-BFD71FB82BEA}"/>
              </a:ext>
            </a:extLst>
          </p:cNvPr>
          <p:cNvSpPr txBox="1"/>
          <p:nvPr/>
        </p:nvSpPr>
        <p:spPr>
          <a:xfrm>
            <a:off x="2582017" y="5909409"/>
            <a:ext cx="1959004"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10. De ouder betaalt elke maand de ouderbijdrage aan de KOO</a:t>
            </a:r>
          </a:p>
        </p:txBody>
      </p:sp>
      <p:sp>
        <p:nvSpPr>
          <p:cNvPr id="35" name="Google Shape;101;p1">
            <a:extLst>
              <a:ext uri="{FF2B5EF4-FFF2-40B4-BE49-F238E27FC236}">
                <a16:creationId xmlns:a16="http://schemas.microsoft.com/office/drawing/2014/main" id="{C967D048-35B7-3C0B-0172-42A0C908DFBE}"/>
              </a:ext>
            </a:extLst>
          </p:cNvPr>
          <p:cNvSpPr txBox="1"/>
          <p:nvPr/>
        </p:nvSpPr>
        <p:spPr>
          <a:xfrm>
            <a:off x="4589412" y="5866875"/>
            <a:ext cx="2155147"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11. De ouder heeft inzage in de gegevens/betalingen tussen KOO en de uitvoerder</a:t>
            </a:r>
          </a:p>
        </p:txBody>
      </p:sp>
      <p:sp>
        <p:nvSpPr>
          <p:cNvPr id="36" name="Google Shape;101;p1">
            <a:extLst>
              <a:ext uri="{FF2B5EF4-FFF2-40B4-BE49-F238E27FC236}">
                <a16:creationId xmlns:a16="http://schemas.microsoft.com/office/drawing/2014/main" id="{B5E900F7-6384-3195-2773-C99ACEC25C29}"/>
              </a:ext>
            </a:extLst>
          </p:cNvPr>
          <p:cNvSpPr txBox="1"/>
          <p:nvPr/>
        </p:nvSpPr>
        <p:spPr>
          <a:xfrm>
            <a:off x="6814516" y="5870136"/>
            <a:ext cx="1828373" cy="5770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12. De uitvoerder toetst periodiek (driemaandelijks) op de arbeidseis</a:t>
            </a:r>
          </a:p>
        </p:txBody>
      </p:sp>
      <p:sp>
        <p:nvSpPr>
          <p:cNvPr id="37" name="Google Shape;101;p1">
            <a:extLst>
              <a:ext uri="{FF2B5EF4-FFF2-40B4-BE49-F238E27FC236}">
                <a16:creationId xmlns:a16="http://schemas.microsoft.com/office/drawing/2014/main" id="{F27F7192-D6BC-6328-E63D-8187B5516FEA}"/>
              </a:ext>
            </a:extLst>
          </p:cNvPr>
          <p:cNvSpPr txBox="1"/>
          <p:nvPr/>
        </p:nvSpPr>
        <p:spPr>
          <a:xfrm>
            <a:off x="8736430" y="5866875"/>
            <a:ext cx="1969463"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13. Tijdens de opvangperiode: De ouder geeft eventuele wijzigingen in contract door</a:t>
            </a:r>
          </a:p>
          <a:p>
            <a:pPr marL="0" marR="0" lvl="0" indent="0" algn="ctr" rtl="0">
              <a:spcBef>
                <a:spcPts val="0"/>
              </a:spcBef>
              <a:spcAft>
                <a:spcPts val="0"/>
              </a:spcAft>
              <a:buNone/>
            </a:pPr>
            <a:r>
              <a:rPr lang="nl-NL" sz="1050" b="1">
                <a:solidFill>
                  <a:schemeClr val="dk1"/>
                </a:solidFill>
                <a:latin typeface="+mn-lt"/>
                <a:ea typeface="Fira Sans"/>
                <a:cs typeface="Fira Sans"/>
                <a:sym typeface="Fira Sans"/>
              </a:rPr>
              <a:t>aan de uitvoerder.</a:t>
            </a:r>
          </a:p>
        </p:txBody>
      </p:sp>
      <p:sp>
        <p:nvSpPr>
          <p:cNvPr id="38" name="Google Shape;101;p1">
            <a:extLst>
              <a:ext uri="{FF2B5EF4-FFF2-40B4-BE49-F238E27FC236}">
                <a16:creationId xmlns:a16="http://schemas.microsoft.com/office/drawing/2014/main" id="{2CB9EF94-EE49-1079-1DD3-22922FCECD77}"/>
              </a:ext>
            </a:extLst>
          </p:cNvPr>
          <p:cNvSpPr txBox="1"/>
          <p:nvPr/>
        </p:nvSpPr>
        <p:spPr>
          <a:xfrm>
            <a:off x="10345565" y="5863193"/>
            <a:ext cx="1828373" cy="25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050" b="1">
                <a:solidFill>
                  <a:schemeClr val="dk1"/>
                </a:solidFill>
                <a:latin typeface="+mn-lt"/>
                <a:ea typeface="Fira Sans"/>
                <a:cs typeface="Fira Sans"/>
                <a:sym typeface="Fira Sans"/>
              </a:rPr>
              <a:t>14. Einde opvang</a:t>
            </a:r>
          </a:p>
        </p:txBody>
      </p:sp>
      <p:sp>
        <p:nvSpPr>
          <p:cNvPr id="40" name="Tekstvak 39">
            <a:extLst>
              <a:ext uri="{FF2B5EF4-FFF2-40B4-BE49-F238E27FC236}">
                <a16:creationId xmlns:a16="http://schemas.microsoft.com/office/drawing/2014/main" id="{755345DA-1978-CC6B-8689-3276489E8D21}"/>
              </a:ext>
            </a:extLst>
          </p:cNvPr>
          <p:cNvSpPr txBox="1"/>
          <p:nvPr/>
        </p:nvSpPr>
        <p:spPr>
          <a:xfrm>
            <a:off x="354774" y="5065823"/>
            <a:ext cx="9783232" cy="307777"/>
          </a:xfrm>
          <a:prstGeom prst="rect">
            <a:avLst/>
          </a:prstGeom>
          <a:noFill/>
        </p:spPr>
        <p:txBody>
          <a:bodyPr wrap="square" rtlCol="0" anchor="ctr">
            <a:spAutoFit/>
          </a:bodyPr>
          <a:lstStyle/>
          <a:p>
            <a:r>
              <a:rPr lang="nl-NL" sz="1400" b="1">
                <a:solidFill>
                  <a:srgbClr val="E2BD34"/>
                </a:solidFill>
                <a:latin typeface="Brandon Grotesque Black" panose="020B0503020203060202" pitchFamily="34" charset="77"/>
              </a:rPr>
              <a:t>OPVANGPERIODE</a:t>
            </a:r>
          </a:p>
        </p:txBody>
      </p:sp>
      <p:cxnSp>
        <p:nvCxnSpPr>
          <p:cNvPr id="63" name="Google Shape;117;p1">
            <a:extLst>
              <a:ext uri="{FF2B5EF4-FFF2-40B4-BE49-F238E27FC236}">
                <a16:creationId xmlns:a16="http://schemas.microsoft.com/office/drawing/2014/main" id="{08B8DE20-B21B-E30A-079C-2E3D304439A4}"/>
              </a:ext>
            </a:extLst>
          </p:cNvPr>
          <p:cNvCxnSpPr>
            <a:cxnSpLocks/>
          </p:cNvCxnSpPr>
          <p:nvPr/>
        </p:nvCxnSpPr>
        <p:spPr>
          <a:xfrm>
            <a:off x="4509794" y="2310719"/>
            <a:ext cx="538710" cy="0"/>
          </a:xfrm>
          <a:prstGeom prst="straightConnector1">
            <a:avLst/>
          </a:prstGeom>
          <a:noFill/>
          <a:ln w="28575" cap="flat" cmpd="sng">
            <a:solidFill>
              <a:schemeClr val="accent1"/>
            </a:solidFill>
            <a:prstDash val="solid"/>
            <a:round/>
            <a:headEnd type="none" w="med" len="med"/>
            <a:tailEnd type="triangle" w="med" len="med"/>
          </a:ln>
          <a:effectLst/>
        </p:spPr>
      </p:cxnSp>
      <p:cxnSp>
        <p:nvCxnSpPr>
          <p:cNvPr id="65" name="Google Shape;117;p1">
            <a:extLst>
              <a:ext uri="{FF2B5EF4-FFF2-40B4-BE49-F238E27FC236}">
                <a16:creationId xmlns:a16="http://schemas.microsoft.com/office/drawing/2014/main" id="{13959475-5B39-9B36-6192-BC0660A44B31}"/>
              </a:ext>
            </a:extLst>
          </p:cNvPr>
          <p:cNvCxnSpPr>
            <a:cxnSpLocks/>
          </p:cNvCxnSpPr>
          <p:nvPr/>
        </p:nvCxnSpPr>
        <p:spPr>
          <a:xfrm>
            <a:off x="6931578" y="2283246"/>
            <a:ext cx="538710" cy="0"/>
          </a:xfrm>
          <a:prstGeom prst="straightConnector1">
            <a:avLst/>
          </a:prstGeom>
          <a:noFill/>
          <a:ln w="28575" cap="flat" cmpd="sng">
            <a:solidFill>
              <a:schemeClr val="accent1"/>
            </a:solidFill>
            <a:prstDash val="solid"/>
            <a:round/>
            <a:headEnd type="none" w="med" len="med"/>
            <a:tailEnd type="triangle" w="med" len="med"/>
          </a:ln>
          <a:effectLst/>
        </p:spPr>
      </p:cxnSp>
      <p:cxnSp>
        <p:nvCxnSpPr>
          <p:cNvPr id="66" name="Google Shape;117;p1">
            <a:extLst>
              <a:ext uri="{FF2B5EF4-FFF2-40B4-BE49-F238E27FC236}">
                <a16:creationId xmlns:a16="http://schemas.microsoft.com/office/drawing/2014/main" id="{32FF72B6-9EF8-0C1A-19C4-A1CCEB765BD9}"/>
              </a:ext>
            </a:extLst>
          </p:cNvPr>
          <p:cNvCxnSpPr>
            <a:cxnSpLocks/>
          </p:cNvCxnSpPr>
          <p:nvPr/>
        </p:nvCxnSpPr>
        <p:spPr>
          <a:xfrm>
            <a:off x="9084742" y="2293530"/>
            <a:ext cx="538710" cy="0"/>
          </a:xfrm>
          <a:prstGeom prst="straightConnector1">
            <a:avLst/>
          </a:prstGeom>
          <a:noFill/>
          <a:ln w="28575" cap="flat" cmpd="sng">
            <a:solidFill>
              <a:schemeClr val="accent1"/>
            </a:solidFill>
            <a:prstDash val="solid"/>
            <a:round/>
            <a:headEnd type="none" w="med" len="med"/>
            <a:tailEnd type="triangle" w="med" len="med"/>
          </a:ln>
          <a:effectLst/>
        </p:spPr>
      </p:cxnSp>
      <p:sp>
        <p:nvSpPr>
          <p:cNvPr id="67" name="Afgeronde rechthoek 66">
            <a:extLst>
              <a:ext uri="{FF2B5EF4-FFF2-40B4-BE49-F238E27FC236}">
                <a16:creationId xmlns:a16="http://schemas.microsoft.com/office/drawing/2014/main" id="{91681E27-B505-8BCF-DE3F-4E3C9599E415}"/>
              </a:ext>
            </a:extLst>
          </p:cNvPr>
          <p:cNvSpPr/>
          <p:nvPr/>
        </p:nvSpPr>
        <p:spPr>
          <a:xfrm>
            <a:off x="240616" y="278101"/>
            <a:ext cx="11596603" cy="1332142"/>
          </a:xfrm>
          <a:prstGeom prst="roundRect">
            <a:avLst/>
          </a:prstGeom>
          <a:noFill/>
          <a:ln>
            <a:solidFill>
              <a:srgbClr val="4E79C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68" name="Afgeronde rechthoek 67">
            <a:extLst>
              <a:ext uri="{FF2B5EF4-FFF2-40B4-BE49-F238E27FC236}">
                <a16:creationId xmlns:a16="http://schemas.microsoft.com/office/drawing/2014/main" id="{A79C6C2D-542E-7764-82B0-C0DDF73D093C}"/>
              </a:ext>
            </a:extLst>
          </p:cNvPr>
          <p:cNvSpPr/>
          <p:nvPr/>
        </p:nvSpPr>
        <p:spPr>
          <a:xfrm>
            <a:off x="194433" y="1829069"/>
            <a:ext cx="11685399" cy="2925582"/>
          </a:xfrm>
          <a:prstGeom prst="roundRect">
            <a:avLst/>
          </a:prstGeom>
          <a:noFill/>
          <a:ln>
            <a:solidFill>
              <a:srgbClr val="4E79C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69" name="Afgeronde rechthoek 68">
            <a:extLst>
              <a:ext uri="{FF2B5EF4-FFF2-40B4-BE49-F238E27FC236}">
                <a16:creationId xmlns:a16="http://schemas.microsoft.com/office/drawing/2014/main" id="{699E2B54-3CD3-F433-AA07-98FFBD009BB1}"/>
              </a:ext>
            </a:extLst>
          </p:cNvPr>
          <p:cNvSpPr/>
          <p:nvPr/>
        </p:nvSpPr>
        <p:spPr>
          <a:xfrm>
            <a:off x="312887" y="4982984"/>
            <a:ext cx="11606208" cy="1735806"/>
          </a:xfrm>
          <a:prstGeom prst="roundRect">
            <a:avLst/>
          </a:prstGeom>
          <a:noFill/>
          <a:ln>
            <a:solidFill>
              <a:srgbClr val="4E79C4"/>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cxnSp>
        <p:nvCxnSpPr>
          <p:cNvPr id="70" name="Google Shape;121;p1">
            <a:extLst>
              <a:ext uri="{FF2B5EF4-FFF2-40B4-BE49-F238E27FC236}">
                <a16:creationId xmlns:a16="http://schemas.microsoft.com/office/drawing/2014/main" id="{3F107D3A-840B-0650-98A9-C91307D7F3D7}"/>
              </a:ext>
            </a:extLst>
          </p:cNvPr>
          <p:cNvCxnSpPr>
            <a:cxnSpLocks/>
          </p:cNvCxnSpPr>
          <p:nvPr/>
        </p:nvCxnSpPr>
        <p:spPr>
          <a:xfrm>
            <a:off x="7498435" y="640672"/>
            <a:ext cx="1061049" cy="0"/>
          </a:xfrm>
          <a:prstGeom prst="straightConnector1">
            <a:avLst/>
          </a:prstGeom>
          <a:noFill/>
          <a:ln w="28575" cap="flat" cmpd="sng">
            <a:solidFill>
              <a:schemeClr val="accent1"/>
            </a:solidFill>
            <a:prstDash val="solid"/>
            <a:round/>
            <a:headEnd type="none" w="med" len="med"/>
            <a:tailEnd type="none" w="med" len="med"/>
          </a:ln>
        </p:spPr>
      </p:cxnSp>
      <p:cxnSp>
        <p:nvCxnSpPr>
          <p:cNvPr id="71" name="Google Shape;122;p1">
            <a:extLst>
              <a:ext uri="{FF2B5EF4-FFF2-40B4-BE49-F238E27FC236}">
                <a16:creationId xmlns:a16="http://schemas.microsoft.com/office/drawing/2014/main" id="{B9E9B47B-6036-C0B1-3850-C92F05B2FC3D}"/>
              </a:ext>
            </a:extLst>
          </p:cNvPr>
          <p:cNvCxnSpPr>
            <a:cxnSpLocks/>
          </p:cNvCxnSpPr>
          <p:nvPr/>
        </p:nvCxnSpPr>
        <p:spPr>
          <a:xfrm flipV="1">
            <a:off x="8559484" y="640672"/>
            <a:ext cx="0" cy="1081361"/>
          </a:xfrm>
          <a:prstGeom prst="straightConnector1">
            <a:avLst/>
          </a:prstGeom>
          <a:noFill/>
          <a:ln w="28575" cap="flat" cmpd="sng">
            <a:solidFill>
              <a:schemeClr val="accent1"/>
            </a:solidFill>
            <a:prstDash val="solid"/>
            <a:round/>
            <a:headEnd type="none" w="med" len="med"/>
            <a:tailEnd type="none" w="med" len="med"/>
          </a:ln>
        </p:spPr>
      </p:cxnSp>
      <p:cxnSp>
        <p:nvCxnSpPr>
          <p:cNvPr id="72" name="Google Shape;123;p1">
            <a:extLst>
              <a:ext uri="{FF2B5EF4-FFF2-40B4-BE49-F238E27FC236}">
                <a16:creationId xmlns:a16="http://schemas.microsoft.com/office/drawing/2014/main" id="{DA80F000-8AFE-E51C-831A-80048FDED02D}"/>
              </a:ext>
            </a:extLst>
          </p:cNvPr>
          <p:cNvCxnSpPr>
            <a:cxnSpLocks/>
          </p:cNvCxnSpPr>
          <p:nvPr/>
        </p:nvCxnSpPr>
        <p:spPr>
          <a:xfrm>
            <a:off x="3514783" y="1722033"/>
            <a:ext cx="5044701" cy="0"/>
          </a:xfrm>
          <a:prstGeom prst="straightConnector1">
            <a:avLst/>
          </a:prstGeom>
          <a:noFill/>
          <a:ln w="28575" cap="flat" cmpd="sng">
            <a:solidFill>
              <a:srgbClr val="E2BD34"/>
            </a:solidFill>
            <a:prstDash val="solid"/>
            <a:round/>
            <a:headEnd type="none" w="med" len="med"/>
            <a:tailEnd type="none" w="med" len="med"/>
          </a:ln>
        </p:spPr>
      </p:cxnSp>
      <p:cxnSp>
        <p:nvCxnSpPr>
          <p:cNvPr id="73" name="Google Shape;124;p1">
            <a:extLst>
              <a:ext uri="{FF2B5EF4-FFF2-40B4-BE49-F238E27FC236}">
                <a16:creationId xmlns:a16="http://schemas.microsoft.com/office/drawing/2014/main" id="{23809AFE-89B5-2367-2E1F-86F1F34784D1}"/>
              </a:ext>
            </a:extLst>
          </p:cNvPr>
          <p:cNvCxnSpPr>
            <a:cxnSpLocks/>
          </p:cNvCxnSpPr>
          <p:nvPr/>
        </p:nvCxnSpPr>
        <p:spPr>
          <a:xfrm>
            <a:off x="3525108" y="1722033"/>
            <a:ext cx="0" cy="304046"/>
          </a:xfrm>
          <a:prstGeom prst="straightConnector1">
            <a:avLst/>
          </a:prstGeom>
          <a:noFill/>
          <a:ln w="28575" cap="flat" cmpd="sng">
            <a:solidFill>
              <a:schemeClr val="accent1"/>
            </a:solidFill>
            <a:prstDash val="solid"/>
            <a:round/>
            <a:headEnd type="none" w="med" len="med"/>
            <a:tailEnd type="triangle" w="med" len="med"/>
          </a:ln>
        </p:spPr>
      </p:cxnSp>
      <p:cxnSp>
        <p:nvCxnSpPr>
          <p:cNvPr id="87" name="Google Shape;123;p1">
            <a:extLst>
              <a:ext uri="{FF2B5EF4-FFF2-40B4-BE49-F238E27FC236}">
                <a16:creationId xmlns:a16="http://schemas.microsoft.com/office/drawing/2014/main" id="{6BFC4E68-B5AB-BA2A-F63A-53A52221EDEF}"/>
              </a:ext>
            </a:extLst>
          </p:cNvPr>
          <p:cNvCxnSpPr>
            <a:cxnSpLocks/>
          </p:cNvCxnSpPr>
          <p:nvPr/>
        </p:nvCxnSpPr>
        <p:spPr>
          <a:xfrm>
            <a:off x="3487791" y="3332332"/>
            <a:ext cx="7152741" cy="0"/>
          </a:xfrm>
          <a:prstGeom prst="straightConnector1">
            <a:avLst/>
          </a:prstGeom>
          <a:noFill/>
          <a:ln w="28575" cap="flat" cmpd="sng">
            <a:solidFill>
              <a:srgbClr val="E2BD34"/>
            </a:solidFill>
            <a:prstDash val="solid"/>
            <a:round/>
            <a:headEnd type="none" w="med" len="med"/>
            <a:tailEnd type="none" w="med" len="med"/>
          </a:ln>
        </p:spPr>
      </p:cxnSp>
      <p:cxnSp>
        <p:nvCxnSpPr>
          <p:cNvPr id="88" name="Google Shape;124;p1">
            <a:extLst>
              <a:ext uri="{FF2B5EF4-FFF2-40B4-BE49-F238E27FC236}">
                <a16:creationId xmlns:a16="http://schemas.microsoft.com/office/drawing/2014/main" id="{B648EB1B-3B21-1EF1-C744-ACC6DCE10FE3}"/>
              </a:ext>
            </a:extLst>
          </p:cNvPr>
          <p:cNvCxnSpPr>
            <a:cxnSpLocks/>
          </p:cNvCxnSpPr>
          <p:nvPr/>
        </p:nvCxnSpPr>
        <p:spPr>
          <a:xfrm>
            <a:off x="3497859" y="3323913"/>
            <a:ext cx="0" cy="304046"/>
          </a:xfrm>
          <a:prstGeom prst="straightConnector1">
            <a:avLst/>
          </a:prstGeom>
          <a:noFill/>
          <a:ln w="28575" cap="flat" cmpd="sng">
            <a:solidFill>
              <a:schemeClr val="accent1"/>
            </a:solidFill>
            <a:prstDash val="solid"/>
            <a:round/>
            <a:headEnd type="none" w="med" len="med"/>
            <a:tailEnd type="triangle" w="med" len="med"/>
          </a:ln>
        </p:spPr>
      </p:cxnSp>
      <p:cxnSp>
        <p:nvCxnSpPr>
          <p:cNvPr id="90" name="Google Shape;117;p1">
            <a:extLst>
              <a:ext uri="{FF2B5EF4-FFF2-40B4-BE49-F238E27FC236}">
                <a16:creationId xmlns:a16="http://schemas.microsoft.com/office/drawing/2014/main" id="{9D74B5E5-8A10-A3D6-7EEF-12F7989E7FDE}"/>
              </a:ext>
            </a:extLst>
          </p:cNvPr>
          <p:cNvCxnSpPr>
            <a:cxnSpLocks/>
          </p:cNvCxnSpPr>
          <p:nvPr/>
        </p:nvCxnSpPr>
        <p:spPr>
          <a:xfrm>
            <a:off x="4497203" y="3956524"/>
            <a:ext cx="538710" cy="0"/>
          </a:xfrm>
          <a:prstGeom prst="straightConnector1">
            <a:avLst/>
          </a:prstGeom>
          <a:noFill/>
          <a:ln w="28575" cap="flat" cmpd="sng">
            <a:solidFill>
              <a:schemeClr val="accent1"/>
            </a:solidFill>
            <a:prstDash val="solid"/>
            <a:round/>
            <a:headEnd type="none" w="med" len="med"/>
            <a:tailEnd type="triangle" w="med" len="med"/>
          </a:ln>
          <a:effectLst/>
        </p:spPr>
      </p:cxnSp>
      <p:cxnSp>
        <p:nvCxnSpPr>
          <p:cNvPr id="91" name="Google Shape;117;p1">
            <a:extLst>
              <a:ext uri="{FF2B5EF4-FFF2-40B4-BE49-F238E27FC236}">
                <a16:creationId xmlns:a16="http://schemas.microsoft.com/office/drawing/2014/main" id="{A9E6376E-7FF4-45C6-5E39-8D1C7D4ED5F0}"/>
              </a:ext>
            </a:extLst>
          </p:cNvPr>
          <p:cNvCxnSpPr>
            <a:cxnSpLocks/>
          </p:cNvCxnSpPr>
          <p:nvPr/>
        </p:nvCxnSpPr>
        <p:spPr>
          <a:xfrm>
            <a:off x="6862568" y="3926616"/>
            <a:ext cx="538710" cy="0"/>
          </a:xfrm>
          <a:prstGeom prst="straightConnector1">
            <a:avLst/>
          </a:prstGeom>
          <a:noFill/>
          <a:ln w="28575" cap="flat" cmpd="sng">
            <a:solidFill>
              <a:schemeClr val="accent1"/>
            </a:solidFill>
            <a:prstDash val="solid"/>
            <a:round/>
            <a:headEnd type="none" w="med" len="med"/>
            <a:tailEnd type="triangle" w="med" len="med"/>
          </a:ln>
          <a:effectLst/>
        </p:spPr>
      </p:cxnSp>
      <p:cxnSp>
        <p:nvCxnSpPr>
          <p:cNvPr id="92" name="Google Shape;122;p1">
            <a:extLst>
              <a:ext uri="{FF2B5EF4-FFF2-40B4-BE49-F238E27FC236}">
                <a16:creationId xmlns:a16="http://schemas.microsoft.com/office/drawing/2014/main" id="{1FADB127-C65A-C4E8-4144-4E306509614E}"/>
              </a:ext>
            </a:extLst>
          </p:cNvPr>
          <p:cNvCxnSpPr>
            <a:cxnSpLocks/>
          </p:cNvCxnSpPr>
          <p:nvPr/>
        </p:nvCxnSpPr>
        <p:spPr>
          <a:xfrm flipV="1">
            <a:off x="10628773" y="3230134"/>
            <a:ext cx="0" cy="107888"/>
          </a:xfrm>
          <a:prstGeom prst="straightConnector1">
            <a:avLst/>
          </a:prstGeom>
          <a:noFill/>
          <a:ln w="28575" cap="flat" cmpd="sng">
            <a:solidFill>
              <a:schemeClr val="accent1"/>
            </a:solidFill>
            <a:prstDash val="solid"/>
            <a:round/>
            <a:headEnd type="none" w="med" len="med"/>
            <a:tailEnd type="none" w="med" len="med"/>
          </a:ln>
        </p:spPr>
      </p:cxnSp>
      <p:cxnSp>
        <p:nvCxnSpPr>
          <p:cNvPr id="94" name="Google Shape;121;p1">
            <a:extLst>
              <a:ext uri="{FF2B5EF4-FFF2-40B4-BE49-F238E27FC236}">
                <a16:creationId xmlns:a16="http://schemas.microsoft.com/office/drawing/2014/main" id="{5C96906C-B72E-8682-8C11-66C1CEA3C77E}"/>
              </a:ext>
            </a:extLst>
          </p:cNvPr>
          <p:cNvCxnSpPr/>
          <p:nvPr/>
        </p:nvCxnSpPr>
        <p:spPr>
          <a:xfrm>
            <a:off x="9080739" y="3860230"/>
            <a:ext cx="653100" cy="0"/>
          </a:xfrm>
          <a:prstGeom prst="straightConnector1">
            <a:avLst/>
          </a:prstGeom>
          <a:noFill/>
          <a:ln w="28575" cap="flat" cmpd="sng">
            <a:solidFill>
              <a:schemeClr val="accent1"/>
            </a:solidFill>
            <a:prstDash val="solid"/>
            <a:round/>
            <a:headEnd type="none" w="med" len="med"/>
            <a:tailEnd type="none" w="med" len="med"/>
          </a:ln>
        </p:spPr>
      </p:cxnSp>
      <p:cxnSp>
        <p:nvCxnSpPr>
          <p:cNvPr id="95" name="Google Shape;122;p1">
            <a:extLst>
              <a:ext uri="{FF2B5EF4-FFF2-40B4-BE49-F238E27FC236}">
                <a16:creationId xmlns:a16="http://schemas.microsoft.com/office/drawing/2014/main" id="{628248BD-D26F-3589-7383-EB9BD0A7E279}"/>
              </a:ext>
            </a:extLst>
          </p:cNvPr>
          <p:cNvCxnSpPr>
            <a:cxnSpLocks/>
          </p:cNvCxnSpPr>
          <p:nvPr/>
        </p:nvCxnSpPr>
        <p:spPr>
          <a:xfrm flipV="1">
            <a:off x="9733839" y="3860230"/>
            <a:ext cx="0" cy="997309"/>
          </a:xfrm>
          <a:prstGeom prst="straightConnector1">
            <a:avLst/>
          </a:prstGeom>
          <a:noFill/>
          <a:ln w="28575" cap="flat" cmpd="sng">
            <a:solidFill>
              <a:schemeClr val="accent1"/>
            </a:solidFill>
            <a:prstDash val="solid"/>
            <a:round/>
            <a:headEnd type="none" w="med" len="med"/>
            <a:tailEnd type="none" w="med" len="med"/>
          </a:ln>
        </p:spPr>
      </p:cxnSp>
      <p:cxnSp>
        <p:nvCxnSpPr>
          <p:cNvPr id="96" name="Google Shape;123;p1">
            <a:extLst>
              <a:ext uri="{FF2B5EF4-FFF2-40B4-BE49-F238E27FC236}">
                <a16:creationId xmlns:a16="http://schemas.microsoft.com/office/drawing/2014/main" id="{6CF9D0FA-D6D6-2C02-A2EF-16699635261E}"/>
              </a:ext>
            </a:extLst>
          </p:cNvPr>
          <p:cNvCxnSpPr>
            <a:cxnSpLocks/>
          </p:cNvCxnSpPr>
          <p:nvPr/>
        </p:nvCxnSpPr>
        <p:spPr>
          <a:xfrm>
            <a:off x="3487534" y="4857539"/>
            <a:ext cx="6246305" cy="0"/>
          </a:xfrm>
          <a:prstGeom prst="straightConnector1">
            <a:avLst/>
          </a:prstGeom>
          <a:noFill/>
          <a:ln w="28575" cap="flat" cmpd="sng">
            <a:solidFill>
              <a:srgbClr val="E2BD34"/>
            </a:solidFill>
            <a:prstDash val="solid"/>
            <a:round/>
            <a:headEnd type="none" w="med" len="med"/>
            <a:tailEnd type="none" w="med" len="med"/>
          </a:ln>
        </p:spPr>
      </p:cxnSp>
      <p:cxnSp>
        <p:nvCxnSpPr>
          <p:cNvPr id="97" name="Google Shape;124;p1">
            <a:extLst>
              <a:ext uri="{FF2B5EF4-FFF2-40B4-BE49-F238E27FC236}">
                <a16:creationId xmlns:a16="http://schemas.microsoft.com/office/drawing/2014/main" id="{26FF5840-7EB9-27EE-38EF-BD996BC0E823}"/>
              </a:ext>
            </a:extLst>
          </p:cNvPr>
          <p:cNvCxnSpPr>
            <a:cxnSpLocks/>
          </p:cNvCxnSpPr>
          <p:nvPr/>
        </p:nvCxnSpPr>
        <p:spPr>
          <a:xfrm flipH="1">
            <a:off x="3507134" y="4857539"/>
            <a:ext cx="7649" cy="266023"/>
          </a:xfrm>
          <a:prstGeom prst="straightConnector1">
            <a:avLst/>
          </a:prstGeom>
          <a:noFill/>
          <a:ln w="28575" cap="flat" cmpd="sng">
            <a:solidFill>
              <a:schemeClr val="accent1"/>
            </a:solidFill>
            <a:prstDash val="solid"/>
            <a:round/>
            <a:headEnd type="none" w="med" len="med"/>
            <a:tailEnd type="triangle" w="med" len="med"/>
          </a:ln>
        </p:spPr>
      </p:cxnSp>
      <p:cxnSp>
        <p:nvCxnSpPr>
          <p:cNvPr id="107" name="Google Shape;117;p1">
            <a:extLst>
              <a:ext uri="{FF2B5EF4-FFF2-40B4-BE49-F238E27FC236}">
                <a16:creationId xmlns:a16="http://schemas.microsoft.com/office/drawing/2014/main" id="{81336026-02B2-1081-650E-5CFAA18A4001}"/>
              </a:ext>
            </a:extLst>
          </p:cNvPr>
          <p:cNvCxnSpPr>
            <a:cxnSpLocks/>
          </p:cNvCxnSpPr>
          <p:nvPr/>
        </p:nvCxnSpPr>
        <p:spPr>
          <a:xfrm>
            <a:off x="4328273" y="5478242"/>
            <a:ext cx="538710" cy="0"/>
          </a:xfrm>
          <a:prstGeom prst="straightConnector1">
            <a:avLst/>
          </a:prstGeom>
          <a:noFill/>
          <a:ln w="28575" cap="flat" cmpd="sng">
            <a:solidFill>
              <a:schemeClr val="accent1"/>
            </a:solidFill>
            <a:prstDash val="solid"/>
            <a:round/>
            <a:headEnd type="none" w="med" len="med"/>
            <a:tailEnd type="triangle" w="med" len="med"/>
          </a:ln>
          <a:effectLst/>
        </p:spPr>
      </p:cxnSp>
      <p:cxnSp>
        <p:nvCxnSpPr>
          <p:cNvPr id="108" name="Google Shape;117;p1">
            <a:extLst>
              <a:ext uri="{FF2B5EF4-FFF2-40B4-BE49-F238E27FC236}">
                <a16:creationId xmlns:a16="http://schemas.microsoft.com/office/drawing/2014/main" id="{6EC5BE15-4669-AAA7-1766-051B1140DF41}"/>
              </a:ext>
            </a:extLst>
          </p:cNvPr>
          <p:cNvCxnSpPr>
            <a:cxnSpLocks/>
          </p:cNvCxnSpPr>
          <p:nvPr/>
        </p:nvCxnSpPr>
        <p:spPr>
          <a:xfrm>
            <a:off x="6341331" y="5547988"/>
            <a:ext cx="538710" cy="0"/>
          </a:xfrm>
          <a:prstGeom prst="straightConnector1">
            <a:avLst/>
          </a:prstGeom>
          <a:noFill/>
          <a:ln w="28575" cap="flat" cmpd="sng">
            <a:solidFill>
              <a:schemeClr val="accent1"/>
            </a:solidFill>
            <a:prstDash val="solid"/>
            <a:round/>
            <a:headEnd type="none" w="med" len="med"/>
            <a:tailEnd type="triangle" w="med" len="med"/>
          </a:ln>
          <a:effectLst/>
        </p:spPr>
      </p:cxnSp>
      <p:cxnSp>
        <p:nvCxnSpPr>
          <p:cNvPr id="109" name="Google Shape;117;p1">
            <a:extLst>
              <a:ext uri="{FF2B5EF4-FFF2-40B4-BE49-F238E27FC236}">
                <a16:creationId xmlns:a16="http://schemas.microsoft.com/office/drawing/2014/main" id="{4A46785D-92AE-7289-A18B-62C98C3D3C3C}"/>
              </a:ext>
            </a:extLst>
          </p:cNvPr>
          <p:cNvCxnSpPr>
            <a:cxnSpLocks/>
          </p:cNvCxnSpPr>
          <p:nvPr/>
        </p:nvCxnSpPr>
        <p:spPr>
          <a:xfrm>
            <a:off x="8542029" y="5547988"/>
            <a:ext cx="538710" cy="0"/>
          </a:xfrm>
          <a:prstGeom prst="straightConnector1">
            <a:avLst/>
          </a:prstGeom>
          <a:noFill/>
          <a:ln w="28575" cap="flat" cmpd="sng">
            <a:solidFill>
              <a:schemeClr val="accent1"/>
            </a:solidFill>
            <a:prstDash val="solid"/>
            <a:round/>
            <a:headEnd type="none" w="med" len="med"/>
            <a:tailEnd type="triangle" w="med" len="med"/>
          </a:ln>
          <a:effectLst/>
        </p:spPr>
      </p:cxnSp>
      <p:cxnSp>
        <p:nvCxnSpPr>
          <p:cNvPr id="110" name="Google Shape;117;p1">
            <a:extLst>
              <a:ext uri="{FF2B5EF4-FFF2-40B4-BE49-F238E27FC236}">
                <a16:creationId xmlns:a16="http://schemas.microsoft.com/office/drawing/2014/main" id="{529B3DBA-9CB0-A600-DBBB-59491293A69E}"/>
              </a:ext>
            </a:extLst>
          </p:cNvPr>
          <p:cNvCxnSpPr>
            <a:cxnSpLocks/>
          </p:cNvCxnSpPr>
          <p:nvPr/>
        </p:nvCxnSpPr>
        <p:spPr>
          <a:xfrm>
            <a:off x="10235163" y="5547988"/>
            <a:ext cx="538710" cy="0"/>
          </a:xfrm>
          <a:prstGeom prst="straightConnector1">
            <a:avLst/>
          </a:prstGeom>
          <a:noFill/>
          <a:ln w="28575" cap="flat" cmpd="sng">
            <a:solidFill>
              <a:schemeClr val="accent1"/>
            </a:solidFill>
            <a:prstDash val="solid"/>
            <a:round/>
            <a:headEnd type="none" w="med" len="med"/>
            <a:tailEnd type="triangle" w="med" len="med"/>
          </a:ln>
          <a:effectLst/>
        </p:spPr>
      </p:cxnSp>
      <p:pic>
        <p:nvPicPr>
          <p:cNvPr id="115" name="Graphic 114" descr="Lopen silhouet">
            <a:extLst>
              <a:ext uri="{FF2B5EF4-FFF2-40B4-BE49-F238E27FC236}">
                <a16:creationId xmlns:a16="http://schemas.microsoft.com/office/drawing/2014/main" id="{4AAF8738-40C0-A780-58A6-6A8FBCA372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60777" y="5392193"/>
            <a:ext cx="458694" cy="458694"/>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71264AB3-36F9-7C1B-1FC5-DF0554380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621" y="323864"/>
            <a:ext cx="1074480" cy="716383"/>
          </a:xfrm>
          <a:prstGeom prst="rect">
            <a:avLst/>
          </a:prstGeom>
        </p:spPr>
      </p:pic>
      <p:pic>
        <p:nvPicPr>
          <p:cNvPr id="18" name="Picture 17" descr="A person working on a computer&#10;&#10;Description automatically generated with low confidence">
            <a:extLst>
              <a:ext uri="{FF2B5EF4-FFF2-40B4-BE49-F238E27FC236}">
                <a16:creationId xmlns:a16="http://schemas.microsoft.com/office/drawing/2014/main" id="{ECC31C52-C327-AF55-9F9A-EAC8A8997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5927" y="2033054"/>
            <a:ext cx="1082413" cy="721672"/>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3F52EBA8-C6A6-6A7C-E3B5-2F83A6B8AC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7852" y="344454"/>
            <a:ext cx="1082413" cy="721672"/>
          </a:xfrm>
          <a:prstGeom prst="rect">
            <a:avLst/>
          </a:prstGeom>
        </p:spPr>
      </p:pic>
      <p:pic>
        <p:nvPicPr>
          <p:cNvPr id="20" name="Picture 19" descr="A picture containing text, vector graphics, businesscard&#10;&#10;Description automatically generated">
            <a:extLst>
              <a:ext uri="{FF2B5EF4-FFF2-40B4-BE49-F238E27FC236}">
                <a16:creationId xmlns:a16="http://schemas.microsoft.com/office/drawing/2014/main" id="{FC259C44-B604-EC87-AD8B-5818645763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5631" y="1977892"/>
            <a:ext cx="1082413" cy="721672"/>
          </a:xfrm>
          <a:prstGeom prst="rect">
            <a:avLst/>
          </a:prstGeom>
        </p:spPr>
      </p:pic>
      <p:pic>
        <p:nvPicPr>
          <p:cNvPr id="26" name="Picture 25" descr="A picture containing text, businesscard&#10;&#10;Description automatically generated">
            <a:extLst>
              <a:ext uri="{FF2B5EF4-FFF2-40B4-BE49-F238E27FC236}">
                <a16:creationId xmlns:a16="http://schemas.microsoft.com/office/drawing/2014/main" id="{CD97ABF3-D44F-2510-69ED-446472C118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6927" y="1960566"/>
            <a:ext cx="1082413" cy="721672"/>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DE3AC52C-89B4-2099-DD3F-18ABCF5495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65668" y="1977892"/>
            <a:ext cx="1082413" cy="721672"/>
          </a:xfrm>
          <a:prstGeom prst="rect">
            <a:avLst/>
          </a:prstGeom>
        </p:spPr>
      </p:pic>
      <p:pic>
        <p:nvPicPr>
          <p:cNvPr id="28" name="Picture 27" descr="Diagram&#10;&#10;Description automatically generated">
            <a:extLst>
              <a:ext uri="{FF2B5EF4-FFF2-40B4-BE49-F238E27FC236}">
                <a16:creationId xmlns:a16="http://schemas.microsoft.com/office/drawing/2014/main" id="{F4225337-44C1-B7F9-E202-B71A4CE17C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9184" y="3671457"/>
            <a:ext cx="907809" cy="605259"/>
          </a:xfrm>
          <a:prstGeom prst="rect">
            <a:avLst/>
          </a:prstGeom>
        </p:spPr>
      </p:pic>
      <p:pic>
        <p:nvPicPr>
          <p:cNvPr id="29" name="Picture 28" descr="Diagram&#10;&#10;Description automatically generated">
            <a:extLst>
              <a:ext uri="{FF2B5EF4-FFF2-40B4-BE49-F238E27FC236}">
                <a16:creationId xmlns:a16="http://schemas.microsoft.com/office/drawing/2014/main" id="{EB375B91-8D0E-E611-4D9B-6461C20A1F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67092" y="3537856"/>
            <a:ext cx="1082413" cy="721672"/>
          </a:xfrm>
          <a:prstGeom prst="rect">
            <a:avLst/>
          </a:prstGeom>
        </p:spPr>
      </p:pic>
      <p:pic>
        <p:nvPicPr>
          <p:cNvPr id="39" name="Picture 38" descr="Diagram&#10;&#10;Description automatically generated">
            <a:extLst>
              <a:ext uri="{FF2B5EF4-FFF2-40B4-BE49-F238E27FC236}">
                <a16:creationId xmlns:a16="http://schemas.microsoft.com/office/drawing/2014/main" id="{42F2135F-46C1-129B-5FC5-6A29E370CF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5679" y="3534186"/>
            <a:ext cx="1082413" cy="721672"/>
          </a:xfrm>
          <a:prstGeom prst="rect">
            <a:avLst/>
          </a:prstGeom>
        </p:spPr>
      </p:pic>
      <p:pic>
        <p:nvPicPr>
          <p:cNvPr id="41" name="Picture 40" descr="Diagram&#10;&#10;Description automatically generated">
            <a:extLst>
              <a:ext uri="{FF2B5EF4-FFF2-40B4-BE49-F238E27FC236}">
                <a16:creationId xmlns:a16="http://schemas.microsoft.com/office/drawing/2014/main" id="{6CF1A9E9-5F09-B686-DC27-A4D43F9F35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67373" y="5206401"/>
            <a:ext cx="1082413" cy="721672"/>
          </a:xfrm>
          <a:prstGeom prst="rect">
            <a:avLst/>
          </a:prstGeom>
        </p:spPr>
      </p:pic>
      <p:pic>
        <p:nvPicPr>
          <p:cNvPr id="42" name="Picture 41" descr="Diagram&#10;&#10;Description automatically generated">
            <a:extLst>
              <a:ext uri="{FF2B5EF4-FFF2-40B4-BE49-F238E27FC236}">
                <a16:creationId xmlns:a16="http://schemas.microsoft.com/office/drawing/2014/main" id="{14D74D44-B9F4-2D8F-EC09-3396F2C107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13587" y="5185804"/>
            <a:ext cx="1082413" cy="721672"/>
          </a:xfrm>
          <a:prstGeom prst="rect">
            <a:avLst/>
          </a:prstGeom>
        </p:spPr>
      </p:pic>
      <p:pic>
        <p:nvPicPr>
          <p:cNvPr id="43" name="Picture 42" descr="A picture containing graphical user interface&#10;&#10;Description automatically generated">
            <a:extLst>
              <a:ext uri="{FF2B5EF4-FFF2-40B4-BE49-F238E27FC236}">
                <a16:creationId xmlns:a16="http://schemas.microsoft.com/office/drawing/2014/main" id="{087B879F-572A-63D4-ED2C-48AC740EA1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86715" y="5162638"/>
            <a:ext cx="1082413" cy="721672"/>
          </a:xfrm>
          <a:prstGeom prst="rect">
            <a:avLst/>
          </a:prstGeom>
        </p:spPr>
      </p:pic>
      <p:pic>
        <p:nvPicPr>
          <p:cNvPr id="44" name="Picture 43" descr="A picture containing text, vector graphics&#10;&#10;Description automatically generated">
            <a:extLst>
              <a:ext uri="{FF2B5EF4-FFF2-40B4-BE49-F238E27FC236}">
                <a16:creationId xmlns:a16="http://schemas.microsoft.com/office/drawing/2014/main" id="{E4DAF54A-A438-B77D-74C3-A5FAF9EA8F1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28319" y="5112723"/>
            <a:ext cx="1082413" cy="721672"/>
          </a:xfrm>
          <a:prstGeom prst="rect">
            <a:avLst/>
          </a:prstGeom>
        </p:spPr>
      </p:pic>
      <p:pic>
        <p:nvPicPr>
          <p:cNvPr id="52" name="Picture 51" descr="Diagram&#10;&#10;Description automatically generated">
            <a:extLst>
              <a:ext uri="{FF2B5EF4-FFF2-40B4-BE49-F238E27FC236}">
                <a16:creationId xmlns:a16="http://schemas.microsoft.com/office/drawing/2014/main" id="{A97DF73E-6E51-A536-0CC6-67C11D935E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18382" y="5152365"/>
            <a:ext cx="1082413" cy="721672"/>
          </a:xfrm>
          <a:prstGeom prst="rect">
            <a:avLst/>
          </a:prstGeom>
        </p:spPr>
      </p:pic>
    </p:spTree>
    <p:extLst>
      <p:ext uri="{BB962C8B-B14F-4D97-AF65-F5344CB8AC3E}">
        <p14:creationId xmlns:p14="http://schemas.microsoft.com/office/powerpoint/2010/main" val="3225162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0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1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7" grpId="0"/>
      <p:bldP spid="22" grpId="0"/>
      <p:bldP spid="23" grpId="0"/>
      <p:bldP spid="31" grpId="0"/>
      <p:bldP spid="32" grpId="0"/>
      <p:bldP spid="33" grpId="0"/>
      <p:bldP spid="34" grpId="0"/>
      <p:bldP spid="35" grpId="0"/>
      <p:bldP spid="36" grpId="0"/>
      <p:bldP spid="37" grpId="0"/>
      <p:bldP spid="38" grpId="0"/>
      <p:bldP spid="40" grpId="0"/>
      <p:bldP spid="68" grpId="0" animBg="1"/>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87AC36D-97D3-D1F6-8785-B3A8F6C65660}"/>
              </a:ext>
            </a:extLst>
          </p:cNvPr>
          <p:cNvSpPr txBox="1"/>
          <p:nvPr/>
        </p:nvSpPr>
        <p:spPr>
          <a:xfrm>
            <a:off x="1178984" y="1133058"/>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VANDAAG </a:t>
            </a:r>
          </a:p>
        </p:txBody>
      </p:sp>
      <p:sp>
        <p:nvSpPr>
          <p:cNvPr id="4" name="Tekstvak 3">
            <a:extLst>
              <a:ext uri="{FF2B5EF4-FFF2-40B4-BE49-F238E27FC236}">
                <a16:creationId xmlns:a16="http://schemas.microsoft.com/office/drawing/2014/main" id="{16C637FF-0943-D7CE-C746-647475126A69}"/>
              </a:ext>
            </a:extLst>
          </p:cNvPr>
          <p:cNvSpPr txBox="1"/>
          <p:nvPr/>
        </p:nvSpPr>
        <p:spPr>
          <a:xfrm>
            <a:off x="1178984" y="1946630"/>
            <a:ext cx="9749365" cy="5171800"/>
          </a:xfrm>
          <a:prstGeom prst="rect">
            <a:avLst/>
          </a:prstGeom>
          <a:noFill/>
        </p:spPr>
        <p:txBody>
          <a:bodyPr wrap="square" rtlCol="0">
            <a:spAutoFit/>
          </a:bodyPr>
          <a:lstStyle/>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Context &amp; voortraject</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Onderzoeksopzet</a:t>
            </a:r>
          </a:p>
          <a:p>
            <a:pPr marL="514350" indent="-514350">
              <a:lnSpc>
                <a:spcPct val="150000"/>
              </a:lnSpc>
              <a:buClr>
                <a:srgbClr val="E2BD34"/>
              </a:buClr>
              <a:buSzPct val="115000"/>
              <a:buFont typeface="+mj-lt"/>
              <a:buAutoNum type="arabicPeriod"/>
            </a:pPr>
            <a:r>
              <a:rPr lang="nl-NL" sz="2800" b="1" dirty="0">
                <a:solidFill>
                  <a:schemeClr val="tx2"/>
                </a:solidFill>
                <a:latin typeface="Domus Light" pitchFamily="2" charset="77"/>
              </a:rPr>
              <a:t>Conclusies</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Aanbevelingen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Uitkomsten </a:t>
            </a:r>
            <a:r>
              <a:rPr lang="nl-NL" sz="2800" dirty="0" err="1">
                <a:solidFill>
                  <a:schemeClr val="tx1">
                    <a:lumMod val="40000"/>
                    <a:lumOff val="60000"/>
                  </a:schemeClr>
                </a:solidFill>
                <a:latin typeface="Domus Light" pitchFamily="2" charset="77"/>
              </a:rPr>
              <a:t>IA’s</a:t>
            </a:r>
            <a:r>
              <a:rPr lang="nl-NL" sz="2800" dirty="0">
                <a:solidFill>
                  <a:schemeClr val="tx1">
                    <a:lumMod val="40000"/>
                    <a:lumOff val="60000"/>
                  </a:schemeClr>
                </a:solidFill>
                <a:latin typeface="Domus Light" pitchFamily="2" charset="77"/>
              </a:rPr>
              <a:t> + opvolging</a:t>
            </a:r>
          </a:p>
          <a:p>
            <a:pPr marL="514350" indent="-514350">
              <a:lnSpc>
                <a:spcPct val="150000"/>
              </a:lnSpc>
              <a:buClr>
                <a:srgbClr val="E2BD34"/>
              </a:buClr>
              <a:buSzPct val="115000"/>
              <a:buFont typeface="+mj-lt"/>
              <a:buAutoNum type="arabicPeriod"/>
            </a:pPr>
            <a:r>
              <a:rPr lang="nl-NL" sz="2800" dirty="0" err="1">
                <a:solidFill>
                  <a:schemeClr val="tx1">
                    <a:lumMod val="40000"/>
                    <a:lumOff val="60000"/>
                  </a:schemeClr>
                </a:solidFill>
                <a:latin typeface="Domus Light" pitchFamily="2" charset="77"/>
              </a:rPr>
              <a:t>Natraject</a:t>
            </a:r>
            <a:r>
              <a:rPr lang="nl-NL" sz="2800" dirty="0">
                <a:solidFill>
                  <a:schemeClr val="tx1">
                    <a:lumMod val="40000"/>
                    <a:lumOff val="60000"/>
                  </a:schemeClr>
                </a:solidFill>
                <a:latin typeface="Domus Light" pitchFamily="2" charset="77"/>
              </a:rPr>
              <a:t> en uitdagingen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Vragen</a:t>
            </a:r>
          </a:p>
          <a:p>
            <a:pPr marL="514350" indent="-514350">
              <a:lnSpc>
                <a:spcPct val="150000"/>
              </a:lnSpc>
              <a:buClr>
                <a:srgbClr val="E2BD34"/>
              </a:buClr>
              <a:buSzPct val="115000"/>
              <a:buFont typeface="+mj-lt"/>
              <a:buAutoNum type="arabicPeriod"/>
            </a:pPr>
            <a:endParaRPr lang="nl-NL" sz="2800" dirty="0">
              <a:latin typeface="Domus Light" pitchFamily="2" charset="77"/>
            </a:endParaRPr>
          </a:p>
        </p:txBody>
      </p:sp>
    </p:spTree>
    <p:extLst>
      <p:ext uri="{BB962C8B-B14F-4D97-AF65-F5344CB8AC3E}">
        <p14:creationId xmlns:p14="http://schemas.microsoft.com/office/powerpoint/2010/main" val="2225074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514350" indent="-514350">
              <a:buFont typeface="+mj-lt"/>
              <a:buAutoNum type="arabicPeriod"/>
            </a:pPr>
            <a:r>
              <a:rPr lang="nl-NL" sz="2800" dirty="0">
                <a:latin typeface="Domus Light" pitchFamily="2" charset="77"/>
              </a:rPr>
              <a:t>Minder verantwoordelijkheid en handelingen</a:t>
            </a:r>
          </a:p>
          <a:p>
            <a:pPr marL="514350" indent="-514350">
              <a:buFont typeface="+mj-lt"/>
              <a:buAutoNum type="arabicPeriod"/>
            </a:pPr>
            <a:r>
              <a:rPr lang="nl-NL" sz="2800" dirty="0">
                <a:latin typeface="Domus Light" pitchFamily="2" charset="77"/>
              </a:rPr>
              <a:t>Eenvoudiger</a:t>
            </a:r>
          </a:p>
          <a:p>
            <a:pPr marL="514350" indent="-514350">
              <a:buFont typeface="+mj-lt"/>
              <a:buAutoNum type="arabicPeriod"/>
            </a:pPr>
            <a:r>
              <a:rPr lang="nl-NL" sz="2800" dirty="0">
                <a:latin typeface="Domus Light" pitchFamily="2" charset="77"/>
              </a:rPr>
              <a:t>Geen terugvorderingen</a:t>
            </a:r>
          </a:p>
          <a:p>
            <a:pPr marL="514350" indent="-514350">
              <a:buFont typeface="+mj-lt"/>
              <a:buAutoNum type="arabicPeriod"/>
            </a:pPr>
            <a:r>
              <a:rPr lang="nl-NL" sz="2800" dirty="0">
                <a:latin typeface="Domus Light" pitchFamily="2" charset="77"/>
              </a:rPr>
              <a:t>Toename flexibiliteit en toegankelijkheid </a:t>
            </a:r>
          </a:p>
          <a:p>
            <a:pPr marL="0" indent="0">
              <a:buNone/>
            </a:pPr>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4000" b="1" dirty="0">
                <a:solidFill>
                  <a:srgbClr val="04517E"/>
                </a:solidFill>
                <a:latin typeface="Brandon Grotesque Black" panose="020B0503020203060202" pitchFamily="34" charset="77"/>
              </a:rPr>
              <a:t>VERBETERINGEN</a:t>
            </a:r>
            <a:endParaRPr lang="nl-NL" dirty="0"/>
          </a:p>
        </p:txBody>
      </p:sp>
    </p:spTree>
    <p:extLst>
      <p:ext uri="{BB962C8B-B14F-4D97-AF65-F5344CB8AC3E}">
        <p14:creationId xmlns:p14="http://schemas.microsoft.com/office/powerpoint/2010/main" val="2643847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4011548"/>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Voor de meeste ouders</a:t>
            </a:r>
          </a:p>
          <a:p>
            <a:r>
              <a:rPr lang="nl-NL" sz="2800" dirty="0">
                <a:latin typeface="Domus Light" pitchFamily="2" charset="77"/>
              </a:rPr>
              <a:t>De kans op fouten neemt af </a:t>
            </a:r>
          </a:p>
          <a:p>
            <a:r>
              <a:rPr lang="nl-NL" sz="2800" dirty="0">
                <a:latin typeface="Domus Light" pitchFamily="2" charset="77"/>
              </a:rPr>
              <a:t>Meer zekerheid</a:t>
            </a:r>
          </a:p>
          <a:p>
            <a:pPr lvl="1"/>
            <a:r>
              <a:rPr lang="nl-NL" sz="2800" dirty="0">
                <a:latin typeface="Domus Light" pitchFamily="2" charset="77"/>
              </a:rPr>
              <a:t>Mits zij de kinderopvangorganisatie vertrouwen</a:t>
            </a:r>
          </a:p>
          <a:p>
            <a:endParaRPr lang="nl-NL" sz="2800" dirty="0">
              <a:latin typeface="Domus Light" pitchFamily="2" charset="77"/>
            </a:endParaRPr>
          </a:p>
          <a:p>
            <a:pPr marL="0" indent="0">
              <a:buNone/>
            </a:pPr>
            <a:r>
              <a:rPr lang="nl-NL" sz="2800" i="1" dirty="0">
                <a:latin typeface="Domus Light" pitchFamily="2" charset="77"/>
              </a:rPr>
              <a:t>Kanttekening: bewijsstukken </a:t>
            </a: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3200" b="1" dirty="0">
                <a:solidFill>
                  <a:srgbClr val="04517E"/>
                </a:solidFill>
                <a:latin typeface="Brandon Grotesque Black" panose="020B0503020203060202" pitchFamily="34" charset="77"/>
              </a:rPr>
              <a:t>1. Minder verantwoordelijkheid en handelingen</a:t>
            </a:r>
          </a:p>
        </p:txBody>
      </p:sp>
    </p:spTree>
    <p:extLst>
      <p:ext uri="{BB962C8B-B14F-4D97-AF65-F5344CB8AC3E}">
        <p14:creationId xmlns:p14="http://schemas.microsoft.com/office/powerpoint/2010/main" val="27365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Voor de meeste ouders</a:t>
            </a:r>
          </a:p>
          <a:p>
            <a:r>
              <a:rPr lang="nl-NL" sz="2800" dirty="0">
                <a:latin typeface="Domus Light" pitchFamily="2" charset="77"/>
              </a:rPr>
              <a:t>Voorwaarden vergoeding veel eenvoudiger</a:t>
            </a:r>
          </a:p>
          <a:p>
            <a:r>
              <a:rPr lang="nl-NL" sz="2800" dirty="0">
                <a:latin typeface="Domus Light" pitchFamily="2" charset="77"/>
              </a:rPr>
              <a:t>Minder ingewikkelde informatie</a:t>
            </a:r>
          </a:p>
          <a:p>
            <a:endParaRPr lang="nl-NL" sz="2800" b="1" dirty="0">
              <a:latin typeface="Domus Light" pitchFamily="2" charset="77"/>
            </a:endParaRPr>
          </a:p>
          <a:p>
            <a:pPr marL="0" indent="0">
              <a:buNone/>
            </a:pPr>
            <a:r>
              <a:rPr lang="nl-NL" sz="2800" i="1" dirty="0">
                <a:latin typeface="Domus Light" pitchFamily="2" charset="77"/>
              </a:rPr>
              <a:t>Kanttekening: uitwerking</a:t>
            </a:r>
            <a:endParaRPr lang="nl-NL" sz="2800" b="1"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3200" dirty="0">
                <a:solidFill>
                  <a:srgbClr val="04517E"/>
                </a:solidFill>
              </a:rPr>
              <a:t>2. Het stelsel is eenvoudiger</a:t>
            </a:r>
          </a:p>
        </p:txBody>
      </p:sp>
    </p:spTree>
    <p:extLst>
      <p:ext uri="{BB962C8B-B14F-4D97-AF65-F5344CB8AC3E}">
        <p14:creationId xmlns:p14="http://schemas.microsoft.com/office/powerpoint/2010/main" val="128700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Geen terugvorderingen </a:t>
            </a:r>
          </a:p>
          <a:p>
            <a:r>
              <a:rPr lang="nl-NL" sz="2800" dirty="0">
                <a:latin typeface="Domus Light" pitchFamily="2" charset="77"/>
              </a:rPr>
              <a:t>Vergoeding direct van uitvoerder naar KOO </a:t>
            </a:r>
          </a:p>
          <a:p>
            <a:r>
              <a:rPr lang="nl-NL" sz="2800" dirty="0">
                <a:latin typeface="Domus Light" pitchFamily="2" charset="77"/>
              </a:rPr>
              <a:t>Meer zekerheid </a:t>
            </a:r>
          </a:p>
          <a:p>
            <a:endParaRPr lang="nl-NL" sz="2800" dirty="0">
              <a:latin typeface="Domus Light" pitchFamily="2" charset="77"/>
            </a:endParaRPr>
          </a:p>
          <a:p>
            <a:pPr marL="0" indent="0">
              <a:buNone/>
            </a:pPr>
            <a:r>
              <a:rPr lang="nl-NL" sz="2800" i="1" dirty="0">
                <a:latin typeface="Domus Light" pitchFamily="2" charset="77"/>
              </a:rPr>
              <a:t>Kanttekening: drie maandelijkse toets</a:t>
            </a:r>
            <a:endParaRPr lang="nl-NL" sz="2800" dirty="0">
              <a:latin typeface="Domus Light" pitchFamily="2" charset="77"/>
            </a:endParaRPr>
          </a:p>
          <a:p>
            <a:pPr marL="514350" indent="-514350">
              <a:buFont typeface="+mj-lt"/>
              <a:buAutoNum type="arabicPeriod" startAt="3"/>
            </a:pPr>
            <a:endParaRPr lang="nl-NL" sz="2800" b="1"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3200" b="1" dirty="0">
                <a:solidFill>
                  <a:srgbClr val="04517E"/>
                </a:solidFill>
                <a:latin typeface="Brandon Grotesque Black" panose="020B0503020203060202" pitchFamily="34" charset="77"/>
              </a:rPr>
              <a:t>3. Ouders lopen minder financiële risico’s </a:t>
            </a:r>
          </a:p>
        </p:txBody>
      </p:sp>
    </p:spTree>
    <p:extLst>
      <p:ext uri="{BB962C8B-B14F-4D97-AF65-F5344CB8AC3E}">
        <p14:creationId xmlns:p14="http://schemas.microsoft.com/office/powerpoint/2010/main" val="146558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Flexibel omgaan met uren en dagen</a:t>
            </a:r>
          </a:p>
          <a:p>
            <a:pPr lvl="1"/>
            <a:r>
              <a:rPr lang="nl-NL" sz="2800" dirty="0">
                <a:latin typeface="Domus Light" pitchFamily="2" charset="77"/>
              </a:rPr>
              <a:t>Handelingsvrijheid </a:t>
            </a:r>
          </a:p>
          <a:p>
            <a:r>
              <a:rPr lang="nl-NL" sz="2800" dirty="0">
                <a:latin typeface="Domus Light" pitchFamily="2" charset="77"/>
              </a:rPr>
              <a:t>Hogere toegankelijkheid kinderopvang</a:t>
            </a:r>
            <a:br>
              <a:rPr lang="nl-NL" sz="2800" dirty="0">
                <a:latin typeface="Domus Light" pitchFamily="2" charset="77"/>
              </a:rPr>
            </a:br>
            <a:endParaRPr lang="nl-NL" sz="2800" dirty="0">
              <a:latin typeface="Domus Light" pitchFamily="2" charset="77"/>
            </a:endParaRPr>
          </a:p>
          <a:p>
            <a:pPr marL="0" indent="0">
              <a:buNone/>
            </a:pPr>
            <a:r>
              <a:rPr lang="nl-NL" sz="2800" i="1" dirty="0">
                <a:latin typeface="Domus Light" pitchFamily="2" charset="77"/>
              </a:rPr>
              <a:t>Kanttekening: zorgen aanbod</a:t>
            </a:r>
            <a:endParaRPr lang="nl-NL" sz="2800" dirty="0">
              <a:latin typeface="Domus Light" pitchFamily="2" charset="77"/>
            </a:endParaRPr>
          </a:p>
          <a:p>
            <a:pPr marL="0" indent="0">
              <a:buNone/>
            </a:pPr>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3200" dirty="0">
                <a:solidFill>
                  <a:srgbClr val="04517E"/>
                </a:solidFill>
              </a:rPr>
              <a:t>4. Flexibiliteit en toegankelijkheid neemt toe </a:t>
            </a:r>
          </a:p>
        </p:txBody>
      </p:sp>
    </p:spTree>
    <p:extLst>
      <p:ext uri="{BB962C8B-B14F-4D97-AF65-F5344CB8AC3E}">
        <p14:creationId xmlns:p14="http://schemas.microsoft.com/office/powerpoint/2010/main" val="121130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514350" indent="-514350">
              <a:buFont typeface="+mj-lt"/>
              <a:buAutoNum type="arabicPeriod"/>
            </a:pPr>
            <a:r>
              <a:rPr lang="en-US" sz="2800" dirty="0">
                <a:latin typeface="Domus Light" pitchFamily="2" charset="77"/>
              </a:rPr>
              <a:t>Extra handelingen door uitzonderingen arbeidseis</a:t>
            </a:r>
          </a:p>
          <a:p>
            <a:pPr marL="514350" indent="-514350">
              <a:buFont typeface="+mj-lt"/>
              <a:buAutoNum type="arabicPeriod"/>
            </a:pPr>
            <a:r>
              <a:rPr lang="en-US" sz="2800" dirty="0">
                <a:latin typeface="Domus Light" pitchFamily="2" charset="77"/>
              </a:rPr>
              <a:t>Verwarrende driehoeksverhouding</a:t>
            </a:r>
          </a:p>
          <a:p>
            <a:pPr marL="514350" indent="-514350">
              <a:buFont typeface="+mj-lt"/>
              <a:buAutoNum type="arabicPeriod"/>
            </a:pPr>
            <a:r>
              <a:rPr lang="nl-NL" sz="2800" dirty="0">
                <a:latin typeface="Domus Light" pitchFamily="2" charset="77"/>
              </a:rPr>
              <a:t>Veel stappen</a:t>
            </a:r>
          </a:p>
          <a:p>
            <a:pPr marL="514350" indent="-514350">
              <a:buFont typeface="+mj-lt"/>
              <a:buAutoNum type="arabicPeriod"/>
            </a:pPr>
            <a:r>
              <a:rPr lang="nl-NL" sz="2800" dirty="0">
                <a:latin typeface="Domus Light" pitchFamily="2" charset="77"/>
              </a:rPr>
              <a:t>Onzekerheid en stress aantal opvangplekken en prijs</a:t>
            </a:r>
          </a:p>
          <a:p>
            <a:endParaRPr lang="nl-NL" sz="2800" dirty="0">
              <a:latin typeface="Domus Light" pitchFamily="2" charset="77"/>
            </a:endParaRPr>
          </a:p>
          <a:p>
            <a:r>
              <a:rPr lang="nl-NL" sz="2800" dirty="0">
                <a:latin typeface="Domus Light" pitchFamily="2" charset="77"/>
              </a:rPr>
              <a:t>Risicogroepen</a:t>
            </a: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4000" b="1" dirty="0">
                <a:solidFill>
                  <a:srgbClr val="04517E"/>
                </a:solidFill>
                <a:latin typeface="Brandon Grotesque Black" panose="020B0503020203060202" pitchFamily="34" charset="77"/>
              </a:rPr>
              <a:t>RISICO’S</a:t>
            </a:r>
            <a:endParaRPr lang="nl-NL" dirty="0"/>
          </a:p>
        </p:txBody>
      </p:sp>
    </p:spTree>
    <p:extLst>
      <p:ext uri="{BB962C8B-B14F-4D97-AF65-F5344CB8AC3E}">
        <p14:creationId xmlns:p14="http://schemas.microsoft.com/office/powerpoint/2010/main" val="2832634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87AC36D-97D3-D1F6-8785-B3A8F6C65660}"/>
              </a:ext>
            </a:extLst>
          </p:cNvPr>
          <p:cNvSpPr txBox="1"/>
          <p:nvPr/>
        </p:nvSpPr>
        <p:spPr>
          <a:xfrm>
            <a:off x="1178984" y="1133058"/>
            <a:ext cx="9783232" cy="677108"/>
          </a:xfrm>
          <a:prstGeom prst="rect">
            <a:avLst/>
          </a:prstGeom>
          <a:noFill/>
        </p:spPr>
        <p:txBody>
          <a:bodyPr wrap="square" rtlCol="0" anchor="ctr">
            <a:spAutoFit/>
          </a:bodyPr>
          <a:lstStyle/>
          <a:p>
            <a:r>
              <a:rPr lang="nl-NL" sz="3800" b="1">
                <a:solidFill>
                  <a:srgbClr val="04517E"/>
                </a:solidFill>
                <a:latin typeface="Brandon Grotesque Black" panose="020B0503020203060202" pitchFamily="34" charset="77"/>
              </a:rPr>
              <a:t>VANDAAG </a:t>
            </a:r>
          </a:p>
        </p:txBody>
      </p:sp>
      <p:sp>
        <p:nvSpPr>
          <p:cNvPr id="4" name="Tekstvak 3">
            <a:extLst>
              <a:ext uri="{FF2B5EF4-FFF2-40B4-BE49-F238E27FC236}">
                <a16:creationId xmlns:a16="http://schemas.microsoft.com/office/drawing/2014/main" id="{16C637FF-0943-D7CE-C746-647475126A69}"/>
              </a:ext>
            </a:extLst>
          </p:cNvPr>
          <p:cNvSpPr txBox="1"/>
          <p:nvPr/>
        </p:nvSpPr>
        <p:spPr>
          <a:xfrm>
            <a:off x="1178984" y="1946630"/>
            <a:ext cx="9749365" cy="5171800"/>
          </a:xfrm>
          <a:prstGeom prst="rect">
            <a:avLst/>
          </a:prstGeom>
          <a:noFill/>
        </p:spPr>
        <p:txBody>
          <a:bodyPr wrap="square" rtlCol="0">
            <a:spAutoFit/>
          </a:bodyPr>
          <a:lstStyle/>
          <a:p>
            <a:pPr marL="514350" indent="-514350">
              <a:lnSpc>
                <a:spcPct val="150000"/>
              </a:lnSpc>
              <a:buClr>
                <a:srgbClr val="E2BD34"/>
              </a:buClr>
              <a:buSzPct val="115000"/>
              <a:buFont typeface="+mj-lt"/>
              <a:buAutoNum type="arabicPeriod"/>
            </a:pPr>
            <a:r>
              <a:rPr lang="nl-NL" sz="2800" b="1" dirty="0">
                <a:solidFill>
                  <a:schemeClr val="tx2"/>
                </a:solidFill>
                <a:latin typeface="Domus Light" pitchFamily="2" charset="77"/>
              </a:rPr>
              <a:t>Context &amp; voortraject </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Onderzoeksopzet</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Conclusies</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Aanbevelingen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Uitkomsten </a:t>
            </a:r>
            <a:r>
              <a:rPr lang="nl-NL" sz="2800" dirty="0" err="1">
                <a:solidFill>
                  <a:schemeClr val="tx1">
                    <a:lumMod val="40000"/>
                    <a:lumOff val="60000"/>
                  </a:schemeClr>
                </a:solidFill>
                <a:latin typeface="Domus Light" pitchFamily="2" charset="77"/>
              </a:rPr>
              <a:t>IA’s</a:t>
            </a:r>
            <a:r>
              <a:rPr lang="nl-NL" sz="2800" dirty="0">
                <a:solidFill>
                  <a:schemeClr val="tx1">
                    <a:lumMod val="40000"/>
                    <a:lumOff val="60000"/>
                  </a:schemeClr>
                </a:solidFill>
                <a:latin typeface="Domus Light" pitchFamily="2" charset="77"/>
              </a:rPr>
              <a:t> + opvolging</a:t>
            </a:r>
          </a:p>
          <a:p>
            <a:pPr marL="514350" indent="-514350">
              <a:lnSpc>
                <a:spcPct val="150000"/>
              </a:lnSpc>
              <a:buClr>
                <a:srgbClr val="E2BD34"/>
              </a:buClr>
              <a:buSzPct val="115000"/>
              <a:buFont typeface="+mj-lt"/>
              <a:buAutoNum type="arabicPeriod"/>
            </a:pPr>
            <a:r>
              <a:rPr lang="nl-NL" sz="2800" dirty="0" err="1">
                <a:solidFill>
                  <a:schemeClr val="tx1">
                    <a:lumMod val="40000"/>
                    <a:lumOff val="60000"/>
                  </a:schemeClr>
                </a:solidFill>
                <a:latin typeface="Domus Light" pitchFamily="2" charset="77"/>
              </a:rPr>
              <a:t>Natraject</a:t>
            </a:r>
            <a:r>
              <a:rPr lang="nl-NL" sz="2800" dirty="0">
                <a:solidFill>
                  <a:schemeClr val="tx1">
                    <a:lumMod val="40000"/>
                    <a:lumOff val="60000"/>
                  </a:schemeClr>
                </a:solidFill>
                <a:latin typeface="Domus Light" pitchFamily="2" charset="77"/>
              </a:rPr>
              <a:t> en uitdagingen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Vragen</a:t>
            </a:r>
          </a:p>
          <a:p>
            <a:pPr marL="514350" indent="-514350">
              <a:lnSpc>
                <a:spcPct val="150000"/>
              </a:lnSpc>
              <a:buClr>
                <a:srgbClr val="E2BD34"/>
              </a:buClr>
              <a:buSzPct val="115000"/>
              <a:buFont typeface="+mj-lt"/>
              <a:buAutoNum type="arabicPeriod"/>
            </a:pPr>
            <a:endParaRPr lang="nl-NL" sz="2800" dirty="0">
              <a:latin typeface="Domus Light" pitchFamily="2" charset="77"/>
            </a:endParaRPr>
          </a:p>
        </p:txBody>
      </p:sp>
    </p:spTree>
    <p:extLst>
      <p:ext uri="{BB962C8B-B14F-4D97-AF65-F5344CB8AC3E}">
        <p14:creationId xmlns:p14="http://schemas.microsoft.com/office/powerpoint/2010/main" val="2873884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3444" y="2415757"/>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Ouders zonder vaster arbeidsrelatie</a:t>
            </a:r>
          </a:p>
          <a:p>
            <a:r>
              <a:rPr lang="nl-NL" sz="2800" dirty="0">
                <a:latin typeface="Domus Light" pitchFamily="2" charset="77"/>
              </a:rPr>
              <a:t>Ouders met beperkte digitale vaardigheden </a:t>
            </a:r>
          </a:p>
          <a:p>
            <a:r>
              <a:rPr lang="nl-NL" sz="2800" dirty="0">
                <a:latin typeface="Domus Light" pitchFamily="2" charset="77"/>
              </a:rPr>
              <a:t>Ingrijpende levensgebeurtenissen </a:t>
            </a:r>
          </a:p>
          <a:p>
            <a:r>
              <a:rPr lang="nl-NL" sz="2800" dirty="0">
                <a:latin typeface="Domus Light" pitchFamily="2" charset="77"/>
              </a:rPr>
              <a:t>Ouders met een laag of wisselend inkomen </a:t>
            </a: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4000" b="1" dirty="0">
                <a:solidFill>
                  <a:srgbClr val="04517E"/>
                </a:solidFill>
                <a:latin typeface="Brandon Grotesque Black" panose="020B0503020203060202" pitchFamily="34" charset="77"/>
              </a:rPr>
              <a:t>Risicogroepen </a:t>
            </a:r>
            <a:endParaRPr lang="nl-NL" dirty="0"/>
          </a:p>
        </p:txBody>
      </p:sp>
    </p:spTree>
    <p:extLst>
      <p:ext uri="{BB962C8B-B14F-4D97-AF65-F5344CB8AC3E}">
        <p14:creationId xmlns:p14="http://schemas.microsoft.com/office/powerpoint/2010/main" val="3273964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3444" y="2415757"/>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Grootste risico </a:t>
            </a:r>
          </a:p>
          <a:p>
            <a:r>
              <a:rPr lang="nl-NL" sz="2800" dirty="0">
                <a:latin typeface="Domus Light" pitchFamily="2" charset="77"/>
              </a:rPr>
              <a:t>Ingewikkelde informatie, onzekerheid en veel handelingen</a:t>
            </a:r>
          </a:p>
          <a:p>
            <a:r>
              <a:rPr lang="nl-NL" sz="2800" dirty="0">
                <a:latin typeface="Domus Light" pitchFamily="2" charset="77"/>
              </a:rPr>
              <a:t>Afhankelijk van de uitwerking  </a:t>
            </a:r>
          </a:p>
          <a:p>
            <a:pPr marL="0" indent="0">
              <a:buNone/>
            </a:pPr>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3200" dirty="0">
                <a:solidFill>
                  <a:srgbClr val="04517E"/>
                </a:solidFill>
              </a:rPr>
              <a:t>1. Een deel van de ouders moet bewijs aanleveren voor arbeidseis</a:t>
            </a:r>
          </a:p>
        </p:txBody>
      </p:sp>
    </p:spTree>
    <p:extLst>
      <p:ext uri="{BB962C8B-B14F-4D97-AF65-F5344CB8AC3E}">
        <p14:creationId xmlns:p14="http://schemas.microsoft.com/office/powerpoint/2010/main" val="407557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3444" y="2415757"/>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Afhankelijke relatie tussen kinderopvangorganisatie, uitvoerder en ouder </a:t>
            </a:r>
          </a:p>
          <a:p>
            <a:pPr lvl="1"/>
            <a:r>
              <a:rPr lang="nl-NL" sz="2800" dirty="0">
                <a:latin typeface="Domus Light" pitchFamily="2" charset="77"/>
              </a:rPr>
              <a:t>Verwarring en onzekerheid </a:t>
            </a:r>
          </a:p>
          <a:p>
            <a:pPr marL="548640" lvl="1" indent="0">
              <a:buNone/>
            </a:pPr>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3200" b="1" dirty="0">
                <a:solidFill>
                  <a:srgbClr val="04517E"/>
                </a:solidFill>
                <a:latin typeface="Brandon Grotesque Black" panose="020B0503020203060202" pitchFamily="34" charset="77"/>
              </a:rPr>
              <a:t>2. Verwarrende driehoeksverhouding </a:t>
            </a:r>
          </a:p>
        </p:txBody>
      </p:sp>
    </p:spTree>
    <p:extLst>
      <p:ext uri="{BB962C8B-B14F-4D97-AF65-F5344CB8AC3E}">
        <p14:creationId xmlns:p14="http://schemas.microsoft.com/office/powerpoint/2010/main" val="140533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3444" y="2415757"/>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Focusgroep </a:t>
            </a:r>
          </a:p>
          <a:p>
            <a:r>
              <a:rPr lang="nl-NL" sz="2800" dirty="0">
                <a:latin typeface="Domus Light" pitchFamily="2" charset="77"/>
              </a:rPr>
              <a:t>Afhankelijk van de uitwerking</a:t>
            </a:r>
          </a:p>
          <a:p>
            <a:r>
              <a:rPr lang="nl-NL" sz="2800" dirty="0">
                <a:latin typeface="Domus Light" pitchFamily="2" charset="77"/>
              </a:rPr>
              <a:t>Digitale handelingen </a:t>
            </a:r>
          </a:p>
          <a:p>
            <a:endParaRPr lang="nl-NL" sz="2800" dirty="0">
              <a:latin typeface="Domus Light" pitchFamily="2" charset="77"/>
            </a:endParaRPr>
          </a:p>
          <a:p>
            <a:pPr marL="0" indent="0">
              <a:buNone/>
            </a:pPr>
            <a:endParaRPr lang="nl-NL" sz="2800" dirty="0">
              <a:latin typeface="Domus Light" pitchFamily="2" charset="77"/>
            </a:endParaRPr>
          </a:p>
          <a:p>
            <a:endParaRPr lang="nl-NL" sz="2800" dirty="0">
              <a:latin typeface="Domus Light" pitchFamily="2" charset="77"/>
            </a:endParaRPr>
          </a:p>
          <a:p>
            <a:pPr marL="0" indent="0">
              <a:buNone/>
            </a:pPr>
            <a:r>
              <a:rPr lang="nl-NL" sz="2800" dirty="0">
                <a:latin typeface="Domus Light" pitchFamily="2" charset="77"/>
              </a:rPr>
              <a:t> </a:t>
            </a:r>
          </a:p>
          <a:p>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3200" dirty="0">
                <a:solidFill>
                  <a:srgbClr val="04517E"/>
                </a:solidFill>
              </a:rPr>
              <a:t>3. Veel stappen </a:t>
            </a:r>
          </a:p>
        </p:txBody>
      </p:sp>
    </p:spTree>
    <p:extLst>
      <p:ext uri="{BB962C8B-B14F-4D97-AF65-F5344CB8AC3E}">
        <p14:creationId xmlns:p14="http://schemas.microsoft.com/office/powerpoint/2010/main" val="417060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3444" y="2415757"/>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Onzekerheid</a:t>
            </a:r>
          </a:p>
          <a:p>
            <a:r>
              <a:rPr lang="nl-NL" sz="2800" dirty="0">
                <a:latin typeface="Domus Light" pitchFamily="2" charset="77"/>
              </a:rPr>
              <a:t>Minder (of geen) keuze kinderopvang</a:t>
            </a:r>
          </a:p>
          <a:p>
            <a:r>
              <a:rPr lang="nl-NL" sz="2800" dirty="0">
                <a:latin typeface="Domus Light" pitchFamily="2" charset="77"/>
              </a:rPr>
              <a:t>Risicogroepen</a:t>
            </a:r>
          </a:p>
          <a:p>
            <a:endParaRPr lang="nl-NL" sz="2800" b="1" dirty="0">
              <a:latin typeface="Domus Light" pitchFamily="2" charset="77"/>
            </a:endParaRPr>
          </a:p>
          <a:p>
            <a:pPr marL="0" indent="0">
              <a:buNone/>
            </a:pPr>
            <a:r>
              <a:rPr lang="nl-NL" sz="2800" dirty="0">
                <a:latin typeface="Domus Light" pitchFamily="2" charset="77"/>
              </a:rPr>
              <a:t> </a:t>
            </a:r>
          </a:p>
          <a:p>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3200" dirty="0">
                <a:solidFill>
                  <a:srgbClr val="04517E"/>
                </a:solidFill>
              </a:rPr>
              <a:t>4. Zorgen over aantal opvangplekken en prijs</a:t>
            </a:r>
          </a:p>
        </p:txBody>
      </p:sp>
    </p:spTree>
    <p:extLst>
      <p:ext uri="{BB962C8B-B14F-4D97-AF65-F5344CB8AC3E}">
        <p14:creationId xmlns:p14="http://schemas.microsoft.com/office/powerpoint/2010/main" val="257137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87AC36D-97D3-D1F6-8785-B3A8F6C65660}"/>
              </a:ext>
            </a:extLst>
          </p:cNvPr>
          <p:cNvSpPr txBox="1"/>
          <p:nvPr/>
        </p:nvSpPr>
        <p:spPr>
          <a:xfrm>
            <a:off x="1178984" y="1133058"/>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VANDAAG </a:t>
            </a:r>
          </a:p>
        </p:txBody>
      </p:sp>
      <p:sp>
        <p:nvSpPr>
          <p:cNvPr id="4" name="Tekstvak 3">
            <a:extLst>
              <a:ext uri="{FF2B5EF4-FFF2-40B4-BE49-F238E27FC236}">
                <a16:creationId xmlns:a16="http://schemas.microsoft.com/office/drawing/2014/main" id="{16C637FF-0943-D7CE-C746-647475126A69}"/>
              </a:ext>
            </a:extLst>
          </p:cNvPr>
          <p:cNvSpPr txBox="1"/>
          <p:nvPr/>
        </p:nvSpPr>
        <p:spPr>
          <a:xfrm>
            <a:off x="1178984" y="1946630"/>
            <a:ext cx="9749365" cy="5171800"/>
          </a:xfrm>
          <a:prstGeom prst="rect">
            <a:avLst/>
          </a:prstGeom>
          <a:noFill/>
        </p:spPr>
        <p:txBody>
          <a:bodyPr wrap="square" rtlCol="0">
            <a:spAutoFit/>
          </a:bodyPr>
          <a:lstStyle/>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Context &amp; voortraject</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Onderzoeksopzet</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Conclusies</a:t>
            </a:r>
          </a:p>
          <a:p>
            <a:pPr marL="514350" indent="-514350">
              <a:lnSpc>
                <a:spcPct val="150000"/>
              </a:lnSpc>
              <a:buClr>
                <a:srgbClr val="E2BD34"/>
              </a:buClr>
              <a:buSzPct val="115000"/>
              <a:buFont typeface="+mj-lt"/>
              <a:buAutoNum type="arabicPeriod"/>
            </a:pPr>
            <a:r>
              <a:rPr lang="nl-NL" sz="2800" b="1" dirty="0">
                <a:solidFill>
                  <a:schemeClr val="tx2"/>
                </a:solidFill>
                <a:latin typeface="Domus Light" pitchFamily="2" charset="77"/>
              </a:rPr>
              <a:t>Aanbevelingen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Uitkomsten </a:t>
            </a:r>
            <a:r>
              <a:rPr lang="nl-NL" sz="2800" dirty="0" err="1">
                <a:solidFill>
                  <a:schemeClr val="tx1">
                    <a:lumMod val="40000"/>
                    <a:lumOff val="60000"/>
                  </a:schemeClr>
                </a:solidFill>
                <a:latin typeface="Domus Light" pitchFamily="2" charset="77"/>
              </a:rPr>
              <a:t>IA’s</a:t>
            </a:r>
            <a:r>
              <a:rPr lang="nl-NL" sz="2800" dirty="0">
                <a:solidFill>
                  <a:schemeClr val="tx1">
                    <a:lumMod val="40000"/>
                    <a:lumOff val="60000"/>
                  </a:schemeClr>
                </a:solidFill>
                <a:latin typeface="Domus Light" pitchFamily="2" charset="77"/>
              </a:rPr>
              <a:t> + opvolging</a:t>
            </a:r>
          </a:p>
          <a:p>
            <a:pPr marL="514350" indent="-514350">
              <a:lnSpc>
                <a:spcPct val="150000"/>
              </a:lnSpc>
              <a:buClr>
                <a:srgbClr val="E2BD34"/>
              </a:buClr>
              <a:buSzPct val="115000"/>
              <a:buFont typeface="+mj-lt"/>
              <a:buAutoNum type="arabicPeriod"/>
            </a:pPr>
            <a:r>
              <a:rPr lang="nl-NL" sz="2800" dirty="0" err="1">
                <a:solidFill>
                  <a:schemeClr val="tx1">
                    <a:lumMod val="40000"/>
                    <a:lumOff val="60000"/>
                  </a:schemeClr>
                </a:solidFill>
                <a:latin typeface="Domus Light" pitchFamily="2" charset="77"/>
              </a:rPr>
              <a:t>Natraject</a:t>
            </a:r>
            <a:r>
              <a:rPr lang="nl-NL" sz="2800" dirty="0">
                <a:solidFill>
                  <a:schemeClr val="tx1">
                    <a:lumMod val="40000"/>
                    <a:lumOff val="60000"/>
                  </a:schemeClr>
                </a:solidFill>
                <a:latin typeface="Domus Light" pitchFamily="2" charset="77"/>
              </a:rPr>
              <a:t> en uitdagingen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Vragen</a:t>
            </a:r>
          </a:p>
          <a:p>
            <a:pPr marL="514350" indent="-514350">
              <a:lnSpc>
                <a:spcPct val="150000"/>
              </a:lnSpc>
              <a:buClr>
                <a:srgbClr val="E2BD34"/>
              </a:buClr>
              <a:buSzPct val="115000"/>
              <a:buFont typeface="+mj-lt"/>
              <a:buAutoNum type="arabicPeriod"/>
            </a:pPr>
            <a:endParaRPr lang="nl-NL" sz="2800" dirty="0">
              <a:latin typeface="Domus Light" pitchFamily="2" charset="77"/>
            </a:endParaRPr>
          </a:p>
        </p:txBody>
      </p:sp>
    </p:spTree>
    <p:extLst>
      <p:ext uri="{BB962C8B-B14F-4D97-AF65-F5344CB8AC3E}">
        <p14:creationId xmlns:p14="http://schemas.microsoft.com/office/powerpoint/2010/main" val="2108555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Nader onderzoek onder risicogroepen</a:t>
            </a:r>
          </a:p>
          <a:p>
            <a:r>
              <a:rPr lang="nl-NL" sz="2800" dirty="0">
                <a:latin typeface="Domus Light" pitchFamily="2" charset="77"/>
              </a:rPr>
              <a:t>Nader onderzoek bij uitwerking van het stelsel</a:t>
            </a:r>
          </a:p>
          <a:p>
            <a:r>
              <a:rPr lang="nl-NL" sz="2800" dirty="0">
                <a:latin typeface="Domus Light" pitchFamily="2" charset="77"/>
              </a:rPr>
              <a:t>Eenvoudig proces arbeidseis</a:t>
            </a:r>
          </a:p>
          <a:p>
            <a:r>
              <a:rPr lang="nl-NL" sz="2800" dirty="0">
                <a:latin typeface="Domus Light" pitchFamily="2" charset="77"/>
              </a:rPr>
              <a:t>Heldere communicatie verantwoordelijkheden</a:t>
            </a:r>
          </a:p>
          <a:p>
            <a:r>
              <a:rPr lang="nl-NL" sz="2800" dirty="0">
                <a:latin typeface="Domus Light" pitchFamily="2" charset="77"/>
              </a:rPr>
              <a:t>Ondersteuning voor kwetsbare groepen</a:t>
            </a:r>
          </a:p>
          <a:p>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4000" b="1" dirty="0">
                <a:solidFill>
                  <a:srgbClr val="04517E"/>
                </a:solidFill>
                <a:latin typeface="Brandon Grotesque Black" panose="020B0503020203060202" pitchFamily="34" charset="77"/>
              </a:rPr>
              <a:t>AANBEVELINGEN</a:t>
            </a:r>
            <a:endParaRPr lang="nl-NL" dirty="0"/>
          </a:p>
        </p:txBody>
      </p:sp>
    </p:spTree>
    <p:extLst>
      <p:ext uri="{BB962C8B-B14F-4D97-AF65-F5344CB8AC3E}">
        <p14:creationId xmlns:p14="http://schemas.microsoft.com/office/powerpoint/2010/main" val="196142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87AC36D-97D3-D1F6-8785-B3A8F6C65660}"/>
              </a:ext>
            </a:extLst>
          </p:cNvPr>
          <p:cNvSpPr txBox="1"/>
          <p:nvPr/>
        </p:nvSpPr>
        <p:spPr>
          <a:xfrm>
            <a:off x="1178984" y="1133058"/>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VANDAAG </a:t>
            </a:r>
          </a:p>
        </p:txBody>
      </p:sp>
      <p:sp>
        <p:nvSpPr>
          <p:cNvPr id="4" name="Tekstvak 3">
            <a:extLst>
              <a:ext uri="{FF2B5EF4-FFF2-40B4-BE49-F238E27FC236}">
                <a16:creationId xmlns:a16="http://schemas.microsoft.com/office/drawing/2014/main" id="{16C637FF-0943-D7CE-C746-647475126A69}"/>
              </a:ext>
            </a:extLst>
          </p:cNvPr>
          <p:cNvSpPr txBox="1"/>
          <p:nvPr/>
        </p:nvSpPr>
        <p:spPr>
          <a:xfrm>
            <a:off x="1212851" y="1956057"/>
            <a:ext cx="9749365" cy="5171800"/>
          </a:xfrm>
          <a:prstGeom prst="rect">
            <a:avLst/>
          </a:prstGeom>
          <a:noFill/>
        </p:spPr>
        <p:txBody>
          <a:bodyPr wrap="square" rtlCol="0">
            <a:spAutoFit/>
          </a:bodyPr>
          <a:lstStyle/>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Context &amp; voortraject</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Onderzoeksopzet</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Conclusies</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Aanbevelingen</a:t>
            </a:r>
          </a:p>
          <a:p>
            <a:pPr marL="514350" indent="-514350">
              <a:lnSpc>
                <a:spcPct val="150000"/>
              </a:lnSpc>
              <a:buClr>
                <a:srgbClr val="E2BD34"/>
              </a:buClr>
              <a:buSzPct val="115000"/>
              <a:buFont typeface="+mj-lt"/>
              <a:buAutoNum type="arabicPeriod"/>
            </a:pPr>
            <a:r>
              <a:rPr lang="nl-NL" sz="2800" b="1" dirty="0">
                <a:latin typeface="Domus Light" pitchFamily="2" charset="77"/>
              </a:rPr>
              <a:t>Uitkomsten </a:t>
            </a:r>
            <a:r>
              <a:rPr lang="nl-NL" sz="2800" b="1" dirty="0" err="1">
                <a:latin typeface="Domus Light" pitchFamily="2" charset="77"/>
              </a:rPr>
              <a:t>IA’s</a:t>
            </a:r>
            <a:r>
              <a:rPr lang="nl-NL" sz="2800" b="1" dirty="0">
                <a:latin typeface="Domus Light" pitchFamily="2" charset="77"/>
              </a:rPr>
              <a:t> + opvolging</a:t>
            </a:r>
          </a:p>
          <a:p>
            <a:pPr marL="514350" indent="-514350">
              <a:lnSpc>
                <a:spcPct val="150000"/>
              </a:lnSpc>
              <a:buClr>
                <a:srgbClr val="E2BD34"/>
              </a:buClr>
              <a:buSzPct val="115000"/>
              <a:buFont typeface="+mj-lt"/>
              <a:buAutoNum type="arabicPeriod"/>
            </a:pPr>
            <a:r>
              <a:rPr lang="nl-NL" sz="2800" dirty="0" err="1">
                <a:solidFill>
                  <a:schemeClr val="tx1">
                    <a:lumMod val="40000"/>
                    <a:lumOff val="60000"/>
                  </a:schemeClr>
                </a:solidFill>
                <a:latin typeface="Domus Light" pitchFamily="2" charset="77"/>
              </a:rPr>
              <a:t>Natraject</a:t>
            </a:r>
            <a:r>
              <a:rPr lang="nl-NL" sz="2800" dirty="0">
                <a:solidFill>
                  <a:schemeClr val="tx1">
                    <a:lumMod val="40000"/>
                    <a:lumOff val="60000"/>
                  </a:schemeClr>
                </a:solidFill>
                <a:latin typeface="Domus Light" pitchFamily="2" charset="77"/>
              </a:rPr>
              <a:t> en uitdagingen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Vragen</a:t>
            </a:r>
          </a:p>
          <a:p>
            <a:pPr marL="514350" indent="-514350">
              <a:lnSpc>
                <a:spcPct val="150000"/>
              </a:lnSpc>
              <a:buClr>
                <a:srgbClr val="E2BD34"/>
              </a:buClr>
              <a:buSzPct val="115000"/>
              <a:buFont typeface="+mj-lt"/>
              <a:buAutoNum type="arabicPeriod"/>
            </a:pPr>
            <a:endParaRPr lang="nl-NL" sz="2800" dirty="0">
              <a:latin typeface="Domus Light" pitchFamily="2" charset="77"/>
            </a:endParaRPr>
          </a:p>
        </p:txBody>
      </p:sp>
    </p:spTree>
    <p:extLst>
      <p:ext uri="{BB962C8B-B14F-4D97-AF65-F5344CB8AC3E}">
        <p14:creationId xmlns:p14="http://schemas.microsoft.com/office/powerpoint/2010/main" val="3215796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613376"/>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DOELSTELLING</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509768"/>
            <a:ext cx="9783232" cy="1815882"/>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a:latin typeface="Domus Light" pitchFamily="2" charset="77"/>
              </a:rPr>
              <a:t>Het stelsel eenvoudiger en begrijpelijker maken voor ouders.</a:t>
            </a:r>
            <a:br>
              <a:rPr lang="nl-NL" sz="2800" dirty="0">
                <a:latin typeface="Domus Light" pitchFamily="2" charset="77"/>
              </a:rPr>
            </a:br>
            <a:r>
              <a:rPr lang="nl-NL" sz="2800" dirty="0">
                <a:latin typeface="Domus Light" pitchFamily="2" charset="77"/>
              </a:rPr>
              <a:t> </a:t>
            </a:r>
          </a:p>
          <a:p>
            <a:pPr marL="514350" indent="-514350">
              <a:buClr>
                <a:srgbClr val="E2BD34"/>
              </a:buClr>
              <a:buSzPct val="115000"/>
              <a:buFont typeface="+mj-lt"/>
              <a:buAutoNum type="arabicPeriod"/>
            </a:pPr>
            <a:r>
              <a:rPr lang="nl-NL" sz="2800" dirty="0">
                <a:latin typeface="Domus Light" pitchFamily="2" charset="77"/>
              </a:rPr>
              <a:t>Het voor ouders makkelijker maken om arbeid en zorg te combineren.</a:t>
            </a:r>
          </a:p>
        </p:txBody>
      </p:sp>
    </p:spTree>
    <p:extLst>
      <p:ext uri="{BB962C8B-B14F-4D97-AF65-F5344CB8AC3E}">
        <p14:creationId xmlns:p14="http://schemas.microsoft.com/office/powerpoint/2010/main" val="1357010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4000" b="1" dirty="0">
                <a:solidFill>
                  <a:srgbClr val="04517E"/>
                </a:solidFill>
                <a:latin typeface="Brandon Grotesque Black" panose="020B0503020203060202" pitchFamily="34" charset="77"/>
              </a:rPr>
              <a:t>Algemene uitkomst </a:t>
            </a:r>
            <a:r>
              <a:rPr lang="nl-NL" sz="4000" b="1" dirty="0" err="1">
                <a:solidFill>
                  <a:srgbClr val="04517E"/>
                </a:solidFill>
                <a:latin typeface="Brandon Grotesque Black" panose="020B0503020203060202" pitchFamily="34" charset="77"/>
              </a:rPr>
              <a:t>impactAnalyses</a:t>
            </a:r>
            <a:endParaRPr lang="nl-NL" dirty="0"/>
          </a:p>
        </p:txBody>
      </p:sp>
      <p:sp>
        <p:nvSpPr>
          <p:cNvPr id="4" name="Tijdelijke aanduiding voor tekst 2">
            <a:extLst>
              <a:ext uri="{FF2B5EF4-FFF2-40B4-BE49-F238E27FC236}">
                <a16:creationId xmlns:a16="http://schemas.microsoft.com/office/drawing/2014/main" id="{ACFACE51-965A-4FE8-62BC-815C3B988EDC}"/>
              </a:ext>
            </a:extLst>
          </p:cNvPr>
          <p:cNvSpPr txBox="1">
            <a:spLocks/>
          </p:cNvSpPr>
          <p:nvPr/>
        </p:nvSpPr>
        <p:spPr>
          <a:xfrm>
            <a:off x="1355726" y="228075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Voor de </a:t>
            </a:r>
            <a:r>
              <a:rPr lang="nl-NL" sz="2800" i="1" dirty="0">
                <a:latin typeface="Domus Light" pitchFamily="2" charset="77"/>
              </a:rPr>
              <a:t>meeste</a:t>
            </a:r>
            <a:r>
              <a:rPr lang="nl-NL" sz="2800" dirty="0">
                <a:latin typeface="Domus Light" pitchFamily="2" charset="77"/>
              </a:rPr>
              <a:t> ouders doenlijker!</a:t>
            </a:r>
          </a:p>
        </p:txBody>
      </p:sp>
    </p:spTree>
    <p:extLst>
      <p:ext uri="{BB962C8B-B14F-4D97-AF65-F5344CB8AC3E}">
        <p14:creationId xmlns:p14="http://schemas.microsoft.com/office/powerpoint/2010/main" val="247725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613376"/>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MARTIJN V.D. WURFF</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509768"/>
            <a:ext cx="9783232" cy="3108543"/>
          </a:xfrm>
          <a:prstGeom prst="rect">
            <a:avLst/>
          </a:prstGeom>
          <a:noFill/>
        </p:spPr>
        <p:txBody>
          <a:bodyPr wrap="square" rtlCol="0">
            <a:spAutoFit/>
          </a:bodyPr>
          <a:lstStyle/>
          <a:p>
            <a:pPr marL="457200" indent="-457200">
              <a:buClr>
                <a:srgbClr val="E2BD34"/>
              </a:buClr>
              <a:buSzPct val="115000"/>
              <a:buFont typeface="Arial" panose="020B0604020202020204" pitchFamily="34" charset="0"/>
              <a:buChar char="•"/>
            </a:pPr>
            <a:r>
              <a:rPr lang="nl-NL" sz="2800" dirty="0">
                <a:latin typeface="Domus Light" pitchFamily="2" charset="77"/>
              </a:rPr>
              <a:t>Beleidsmedewerker</a:t>
            </a:r>
            <a:br>
              <a:rPr lang="nl-NL" sz="2800" dirty="0">
                <a:latin typeface="Domus Light" pitchFamily="2" charset="77"/>
              </a:rPr>
            </a:br>
            <a:endParaRPr lang="nl-NL" sz="2800" dirty="0">
              <a:latin typeface="Domus Light" pitchFamily="2" charset="77"/>
            </a:endParaRPr>
          </a:p>
          <a:p>
            <a:pPr marL="457200" indent="-457200">
              <a:buClr>
                <a:srgbClr val="E2BD34"/>
              </a:buClr>
              <a:buSzPct val="115000"/>
              <a:buFont typeface="Arial" panose="020B0604020202020204" pitchFamily="34" charset="0"/>
              <a:buChar char="•"/>
            </a:pPr>
            <a:r>
              <a:rPr lang="nl-NL" sz="2800" dirty="0">
                <a:latin typeface="Domus Light" pitchFamily="2" charset="77"/>
              </a:rPr>
              <a:t>Cognitief psycholoog</a:t>
            </a:r>
            <a:br>
              <a:rPr lang="nl-NL" sz="2800" dirty="0">
                <a:latin typeface="Domus Light" pitchFamily="2" charset="77"/>
              </a:rPr>
            </a:br>
            <a:endParaRPr lang="nl-NL" sz="2800" dirty="0">
              <a:latin typeface="Domus Light" pitchFamily="2" charset="77"/>
            </a:endParaRPr>
          </a:p>
          <a:p>
            <a:pPr marL="457200" indent="-457200">
              <a:buClr>
                <a:srgbClr val="E2BD34"/>
              </a:buClr>
              <a:buSzPct val="115000"/>
              <a:buFont typeface="Arial" panose="020B0604020202020204" pitchFamily="34" charset="0"/>
              <a:buChar char="•"/>
            </a:pPr>
            <a:r>
              <a:rPr lang="nl-NL" sz="2800" dirty="0">
                <a:latin typeface="Domus Light" pitchFamily="2" charset="77"/>
              </a:rPr>
              <a:t>Ervaring als Designer</a:t>
            </a:r>
            <a:br>
              <a:rPr lang="nl-NL" sz="2800" dirty="0">
                <a:latin typeface="Domus Light" pitchFamily="2" charset="77"/>
              </a:rPr>
            </a:br>
            <a:endParaRPr lang="nl-NL" sz="2800" dirty="0">
              <a:latin typeface="Domus Light" pitchFamily="2" charset="77"/>
            </a:endParaRPr>
          </a:p>
          <a:p>
            <a:pPr marL="457200" indent="-457200">
              <a:buClr>
                <a:srgbClr val="E2BD34"/>
              </a:buClr>
              <a:buSzPct val="115000"/>
              <a:buFont typeface="Arial" panose="020B0604020202020204" pitchFamily="34" charset="0"/>
              <a:buChar char="•"/>
            </a:pPr>
            <a:r>
              <a:rPr lang="nl-NL" sz="2800" dirty="0">
                <a:latin typeface="Domus Light" pitchFamily="2" charset="77"/>
              </a:rPr>
              <a:t>Belang van gebruiker centraal</a:t>
            </a:r>
          </a:p>
        </p:txBody>
      </p:sp>
    </p:spTree>
    <p:extLst>
      <p:ext uri="{BB962C8B-B14F-4D97-AF65-F5344CB8AC3E}">
        <p14:creationId xmlns:p14="http://schemas.microsoft.com/office/powerpoint/2010/main" val="204227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4000" b="1" dirty="0">
                <a:solidFill>
                  <a:srgbClr val="04517E"/>
                </a:solidFill>
                <a:latin typeface="Brandon Grotesque Black" panose="020B0503020203060202" pitchFamily="34" charset="77"/>
              </a:rPr>
              <a:t>Algemene uitkomst </a:t>
            </a:r>
            <a:r>
              <a:rPr lang="nl-NL" sz="4000" b="1" dirty="0" err="1">
                <a:solidFill>
                  <a:srgbClr val="04517E"/>
                </a:solidFill>
                <a:latin typeface="Brandon Grotesque Black" panose="020B0503020203060202" pitchFamily="34" charset="77"/>
              </a:rPr>
              <a:t>impactAnalyses</a:t>
            </a:r>
            <a:endParaRPr lang="nl-NL" dirty="0"/>
          </a:p>
        </p:txBody>
      </p:sp>
      <p:sp>
        <p:nvSpPr>
          <p:cNvPr id="4" name="Tijdelijke aanduiding voor tekst 2">
            <a:extLst>
              <a:ext uri="{FF2B5EF4-FFF2-40B4-BE49-F238E27FC236}">
                <a16:creationId xmlns:a16="http://schemas.microsoft.com/office/drawing/2014/main" id="{ACFACE51-965A-4FE8-62BC-815C3B988EDC}"/>
              </a:ext>
            </a:extLst>
          </p:cNvPr>
          <p:cNvSpPr txBox="1">
            <a:spLocks/>
          </p:cNvSpPr>
          <p:nvPr/>
        </p:nvSpPr>
        <p:spPr>
          <a:xfrm>
            <a:off x="1355726" y="228075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Voor de </a:t>
            </a:r>
            <a:r>
              <a:rPr lang="nl-NL" sz="2800" i="1" dirty="0">
                <a:latin typeface="Domus Light" pitchFamily="2" charset="77"/>
              </a:rPr>
              <a:t>meeste</a:t>
            </a:r>
            <a:r>
              <a:rPr lang="nl-NL" sz="2800" dirty="0">
                <a:latin typeface="Domus Light" pitchFamily="2" charset="77"/>
              </a:rPr>
              <a:t> ouders doenlijker!</a:t>
            </a:r>
          </a:p>
          <a:p>
            <a:pPr marL="0" indent="0">
              <a:buNone/>
            </a:pPr>
            <a:r>
              <a:rPr lang="nl-NL" sz="2800" dirty="0">
                <a:latin typeface="Domus Light" pitchFamily="2" charset="77"/>
              </a:rPr>
              <a:t>Maar...</a:t>
            </a:r>
          </a:p>
        </p:txBody>
      </p:sp>
    </p:spTree>
    <p:extLst>
      <p:ext uri="{BB962C8B-B14F-4D97-AF65-F5344CB8AC3E}">
        <p14:creationId xmlns:p14="http://schemas.microsoft.com/office/powerpoint/2010/main" val="110628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4000" b="1" dirty="0">
                <a:solidFill>
                  <a:srgbClr val="04517E"/>
                </a:solidFill>
                <a:latin typeface="Brandon Grotesque Black" panose="020B0503020203060202" pitchFamily="34" charset="77"/>
              </a:rPr>
              <a:t>Algemene uitkomst </a:t>
            </a:r>
            <a:r>
              <a:rPr lang="nl-NL" sz="4000" b="1" dirty="0" err="1">
                <a:solidFill>
                  <a:srgbClr val="04517E"/>
                </a:solidFill>
                <a:latin typeface="Brandon Grotesque Black" panose="020B0503020203060202" pitchFamily="34" charset="77"/>
              </a:rPr>
              <a:t>impactAnalyses</a:t>
            </a:r>
            <a:endParaRPr lang="nl-NL" dirty="0"/>
          </a:p>
        </p:txBody>
      </p:sp>
      <p:sp>
        <p:nvSpPr>
          <p:cNvPr id="4" name="Tijdelijke aanduiding voor tekst 2">
            <a:extLst>
              <a:ext uri="{FF2B5EF4-FFF2-40B4-BE49-F238E27FC236}">
                <a16:creationId xmlns:a16="http://schemas.microsoft.com/office/drawing/2014/main" id="{ACFACE51-965A-4FE8-62BC-815C3B988EDC}"/>
              </a:ext>
            </a:extLst>
          </p:cNvPr>
          <p:cNvSpPr txBox="1">
            <a:spLocks/>
          </p:cNvSpPr>
          <p:nvPr/>
        </p:nvSpPr>
        <p:spPr>
          <a:xfrm>
            <a:off x="1355726" y="228075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SCP &amp; CPB - slecht beperkt positief effect op de arbeidsparticipatie</a:t>
            </a:r>
          </a:p>
          <a:p>
            <a:r>
              <a:rPr lang="nl-NL" sz="2800" dirty="0">
                <a:latin typeface="Domus Light" pitchFamily="2" charset="77"/>
              </a:rPr>
              <a:t>Zorgen over stijging vraag (en er is al krapte)</a:t>
            </a:r>
          </a:p>
          <a:p>
            <a:r>
              <a:rPr lang="nl-NL" sz="2800" dirty="0">
                <a:latin typeface="Domus Light" pitchFamily="2" charset="77"/>
              </a:rPr>
              <a:t>Uitvoerbaarheid?</a:t>
            </a:r>
          </a:p>
          <a:p>
            <a:r>
              <a:rPr lang="nl-NL" sz="2800" dirty="0">
                <a:latin typeface="Domus Light" pitchFamily="2" charset="77"/>
              </a:rPr>
              <a:t>Risico’s bij ouders...</a:t>
            </a:r>
          </a:p>
        </p:txBody>
      </p:sp>
    </p:spTree>
    <p:extLst>
      <p:ext uri="{BB962C8B-B14F-4D97-AF65-F5344CB8AC3E}">
        <p14:creationId xmlns:p14="http://schemas.microsoft.com/office/powerpoint/2010/main" val="14019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nl-NL" sz="2800" dirty="0">
              <a:latin typeface="Domus Light" pitchFamily="2" charset="77"/>
            </a:endParaRPr>
          </a:p>
        </p:txBody>
      </p:sp>
      <p:sp>
        <p:nvSpPr>
          <p:cNvPr id="5" name="Tijdelijke aanduiding voor tekst 4">
            <a:extLst>
              <a:ext uri="{FF2B5EF4-FFF2-40B4-BE49-F238E27FC236}">
                <a16:creationId xmlns:a16="http://schemas.microsoft.com/office/drawing/2014/main" id="{627E327C-35C6-F58E-3010-CC2E024B5581}"/>
              </a:ext>
            </a:extLst>
          </p:cNvPr>
          <p:cNvSpPr>
            <a:spLocks noGrp="1"/>
          </p:cNvSpPr>
          <p:nvPr>
            <p:ph type="body" sz="quarter" idx="10"/>
          </p:nvPr>
        </p:nvSpPr>
        <p:spPr/>
        <p:txBody>
          <a:bodyPr/>
          <a:lstStyle/>
          <a:p>
            <a:r>
              <a:rPr lang="nl-NL" dirty="0"/>
              <a:t>&amp; uitstel van de invoer (2025 </a:t>
            </a:r>
            <a:r>
              <a:rPr lang="nl-NL" dirty="0">
                <a:sym typeface="Wingdings" panose="05000000000000000000" pitchFamily="2" charset="2"/>
              </a:rPr>
              <a:t> 2027)</a:t>
            </a:r>
            <a:endParaRPr lang="nl-NL" dirty="0"/>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p:txBody>
          <a:bodyPr/>
          <a:lstStyle/>
          <a:p>
            <a:r>
              <a:rPr lang="nl-NL" sz="4000" b="1" dirty="0">
                <a:solidFill>
                  <a:srgbClr val="04517E"/>
                </a:solidFill>
                <a:latin typeface="Brandon Grotesque Black" panose="020B0503020203060202" pitchFamily="34" charset="77"/>
              </a:rPr>
              <a:t>DUS: Aan de slag met aanbevelingen Impactanalyses</a:t>
            </a:r>
            <a:endParaRPr lang="nl-NL" dirty="0"/>
          </a:p>
        </p:txBody>
      </p:sp>
      <p:sp>
        <p:nvSpPr>
          <p:cNvPr id="4" name="Tijdelijke aanduiding voor tekst 2">
            <a:extLst>
              <a:ext uri="{FF2B5EF4-FFF2-40B4-BE49-F238E27FC236}">
                <a16:creationId xmlns:a16="http://schemas.microsoft.com/office/drawing/2014/main" id="{ACFACE51-965A-4FE8-62BC-815C3B988EDC}"/>
              </a:ext>
            </a:extLst>
          </p:cNvPr>
          <p:cNvSpPr txBox="1">
            <a:spLocks/>
          </p:cNvSpPr>
          <p:nvPr/>
        </p:nvSpPr>
        <p:spPr>
          <a:xfrm>
            <a:off x="1355726" y="228075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nl-NL" sz="2800" dirty="0">
              <a:latin typeface="Domus Light" pitchFamily="2" charset="77"/>
            </a:endParaRPr>
          </a:p>
        </p:txBody>
      </p:sp>
      <p:sp>
        <p:nvSpPr>
          <p:cNvPr id="10" name="Rechthoek 9">
            <a:extLst>
              <a:ext uri="{FF2B5EF4-FFF2-40B4-BE49-F238E27FC236}">
                <a16:creationId xmlns:a16="http://schemas.microsoft.com/office/drawing/2014/main" id="{4B52DB7F-5877-ECE3-6801-D86C4258E7D5}"/>
              </a:ext>
            </a:extLst>
          </p:cNvPr>
          <p:cNvSpPr/>
          <p:nvPr/>
        </p:nvSpPr>
        <p:spPr>
          <a:xfrm>
            <a:off x="4958499" y="5759777"/>
            <a:ext cx="2224726" cy="9426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692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p:txBody>
          <a:bodyPr/>
          <a:lstStyle/>
          <a:p>
            <a:r>
              <a:rPr lang="nl-NL" sz="4000" b="1" dirty="0">
                <a:solidFill>
                  <a:srgbClr val="04517E"/>
                </a:solidFill>
                <a:latin typeface="Brandon Grotesque Black" panose="020B0503020203060202" pitchFamily="34" charset="77"/>
              </a:rPr>
              <a:t>OF TOCH NIET</a:t>
            </a:r>
            <a:endParaRPr lang="nl-NL" dirty="0"/>
          </a:p>
        </p:txBody>
      </p:sp>
      <p:sp>
        <p:nvSpPr>
          <p:cNvPr id="6" name="Tijdelijke aanduiding voor tekst 5">
            <a:extLst>
              <a:ext uri="{FF2B5EF4-FFF2-40B4-BE49-F238E27FC236}">
                <a16:creationId xmlns:a16="http://schemas.microsoft.com/office/drawing/2014/main" id="{B9FDA053-1A1D-3BFB-BBEE-A9913EEFC7A5}"/>
              </a:ext>
            </a:extLst>
          </p:cNvPr>
          <p:cNvSpPr>
            <a:spLocks noGrp="1"/>
          </p:cNvSpPr>
          <p:nvPr>
            <p:ph type="body" sz="quarter" idx="11"/>
          </p:nvPr>
        </p:nvSpPr>
        <p:spPr/>
        <p:txBody>
          <a:bodyPr/>
          <a:lstStyle/>
          <a:p>
            <a:pPr marL="0" indent="0">
              <a:buNone/>
            </a:pPr>
            <a:r>
              <a:rPr lang="nl-NL" dirty="0"/>
              <a:t>Want het kabinet viel...</a:t>
            </a:r>
          </a:p>
        </p:txBody>
      </p:sp>
      <p:sp>
        <p:nvSpPr>
          <p:cNvPr id="4" name="Tijdelijke aanduiding voor tekst 2">
            <a:extLst>
              <a:ext uri="{FF2B5EF4-FFF2-40B4-BE49-F238E27FC236}">
                <a16:creationId xmlns:a16="http://schemas.microsoft.com/office/drawing/2014/main" id="{ACFACE51-965A-4FE8-62BC-815C3B988EDC}"/>
              </a:ext>
            </a:extLst>
          </p:cNvPr>
          <p:cNvSpPr txBox="1">
            <a:spLocks/>
          </p:cNvSpPr>
          <p:nvPr/>
        </p:nvSpPr>
        <p:spPr>
          <a:xfrm>
            <a:off x="2369510" y="3043322"/>
            <a:ext cx="7057610" cy="2345451"/>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nl-NL" sz="2800" dirty="0">
              <a:latin typeface="Domus Light" pitchFamily="2" charset="77"/>
            </a:endParaRPr>
          </a:p>
        </p:txBody>
      </p:sp>
      <p:pic>
        <p:nvPicPr>
          <p:cNvPr id="7" name="Picture 2" descr="Dit is wat we nu weten over de val van kabinet-Rutte IV">
            <a:extLst>
              <a:ext uri="{FF2B5EF4-FFF2-40B4-BE49-F238E27FC236}">
                <a16:creationId xmlns:a16="http://schemas.microsoft.com/office/drawing/2014/main" id="{67E4CE43-C4ED-58B7-3763-4900E017F1CF}"/>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5424" r="25424"/>
          <a:stretch>
            <a:fillRect/>
          </a:stretch>
        </p:blipFill>
        <p:spPr bwMode="auto">
          <a:xfrm>
            <a:off x="239713" y="215900"/>
            <a:ext cx="5616575" cy="642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64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87AC36D-97D3-D1F6-8785-B3A8F6C65660}"/>
              </a:ext>
            </a:extLst>
          </p:cNvPr>
          <p:cNvSpPr txBox="1"/>
          <p:nvPr/>
        </p:nvSpPr>
        <p:spPr>
          <a:xfrm>
            <a:off x="1178984" y="1133058"/>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VANDAAG </a:t>
            </a:r>
          </a:p>
        </p:txBody>
      </p:sp>
      <p:sp>
        <p:nvSpPr>
          <p:cNvPr id="4" name="Tekstvak 3">
            <a:extLst>
              <a:ext uri="{FF2B5EF4-FFF2-40B4-BE49-F238E27FC236}">
                <a16:creationId xmlns:a16="http://schemas.microsoft.com/office/drawing/2014/main" id="{16C637FF-0943-D7CE-C746-647475126A69}"/>
              </a:ext>
            </a:extLst>
          </p:cNvPr>
          <p:cNvSpPr txBox="1"/>
          <p:nvPr/>
        </p:nvSpPr>
        <p:spPr>
          <a:xfrm>
            <a:off x="1212851" y="1956057"/>
            <a:ext cx="9749365" cy="5171800"/>
          </a:xfrm>
          <a:prstGeom prst="rect">
            <a:avLst/>
          </a:prstGeom>
          <a:noFill/>
        </p:spPr>
        <p:txBody>
          <a:bodyPr wrap="square" rtlCol="0">
            <a:spAutoFit/>
          </a:bodyPr>
          <a:lstStyle/>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Context &amp; voortraject</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Onderzoeksopzet</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Conclusies</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Aanbevelingen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Uitkomsten </a:t>
            </a:r>
            <a:r>
              <a:rPr lang="nl-NL" sz="2800" dirty="0" err="1">
                <a:solidFill>
                  <a:schemeClr val="tx1">
                    <a:lumMod val="40000"/>
                    <a:lumOff val="60000"/>
                  </a:schemeClr>
                </a:solidFill>
                <a:latin typeface="Domus Light" pitchFamily="2" charset="77"/>
              </a:rPr>
              <a:t>IA’s</a:t>
            </a:r>
            <a:r>
              <a:rPr lang="nl-NL" sz="2800" dirty="0">
                <a:solidFill>
                  <a:schemeClr val="tx1">
                    <a:lumMod val="40000"/>
                    <a:lumOff val="60000"/>
                  </a:schemeClr>
                </a:solidFill>
                <a:latin typeface="Domus Light" pitchFamily="2" charset="77"/>
              </a:rPr>
              <a:t> + opvolging</a:t>
            </a:r>
          </a:p>
          <a:p>
            <a:pPr marL="514350" indent="-514350">
              <a:lnSpc>
                <a:spcPct val="150000"/>
              </a:lnSpc>
              <a:buClr>
                <a:srgbClr val="E2BD34"/>
              </a:buClr>
              <a:buSzPct val="115000"/>
              <a:buFont typeface="+mj-lt"/>
              <a:buAutoNum type="arabicPeriod"/>
            </a:pPr>
            <a:r>
              <a:rPr lang="nl-NL" sz="2800" b="1" dirty="0" err="1">
                <a:solidFill>
                  <a:schemeClr val="tx2"/>
                </a:solidFill>
                <a:latin typeface="Domus Light" pitchFamily="2" charset="77"/>
              </a:rPr>
              <a:t>Natraject</a:t>
            </a:r>
            <a:r>
              <a:rPr lang="nl-NL" sz="2800" b="1" dirty="0">
                <a:solidFill>
                  <a:schemeClr val="tx2"/>
                </a:solidFill>
                <a:latin typeface="Domus Light" pitchFamily="2" charset="77"/>
              </a:rPr>
              <a:t> en uitdagingen</a:t>
            </a:r>
          </a:p>
          <a:p>
            <a:pPr marL="514350" indent="-514350">
              <a:lnSpc>
                <a:spcPct val="150000"/>
              </a:lnSpc>
              <a:buClr>
                <a:srgbClr val="E2BD34"/>
              </a:buClr>
              <a:buSzPct val="115000"/>
              <a:buFont typeface="+mj-lt"/>
              <a:buAutoNum type="arabicPeriod"/>
            </a:pPr>
            <a:r>
              <a:rPr lang="nl-NL" sz="2800" dirty="0">
                <a:solidFill>
                  <a:schemeClr val="tx1">
                    <a:lumMod val="40000"/>
                    <a:lumOff val="60000"/>
                  </a:schemeClr>
                </a:solidFill>
                <a:latin typeface="Domus Light" pitchFamily="2" charset="77"/>
              </a:rPr>
              <a:t>Vragen</a:t>
            </a:r>
          </a:p>
          <a:p>
            <a:pPr marL="514350" indent="-514350">
              <a:lnSpc>
                <a:spcPct val="150000"/>
              </a:lnSpc>
              <a:buClr>
                <a:srgbClr val="E2BD34"/>
              </a:buClr>
              <a:buSzPct val="115000"/>
              <a:buFont typeface="+mj-lt"/>
              <a:buAutoNum type="arabicPeriod"/>
            </a:pPr>
            <a:endParaRPr lang="nl-NL" sz="2800" dirty="0">
              <a:latin typeface="Domus Light" pitchFamily="2" charset="77"/>
            </a:endParaRPr>
          </a:p>
        </p:txBody>
      </p:sp>
    </p:spTree>
    <p:extLst>
      <p:ext uri="{BB962C8B-B14F-4D97-AF65-F5344CB8AC3E}">
        <p14:creationId xmlns:p14="http://schemas.microsoft.com/office/powerpoint/2010/main" val="1054229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1212851" y="237600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endParaRPr lang="nl-NL" sz="28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1213444" y="948750"/>
            <a:ext cx="9750296" cy="864000"/>
          </a:xfrm>
        </p:spPr>
        <p:txBody>
          <a:bodyPr/>
          <a:lstStyle/>
          <a:p>
            <a:r>
              <a:rPr lang="nl-NL" sz="4000" b="1" dirty="0" err="1">
                <a:solidFill>
                  <a:srgbClr val="04517E"/>
                </a:solidFill>
                <a:latin typeface="Brandon Grotesque Black" panose="020B0503020203060202" pitchFamily="34" charset="77"/>
              </a:rPr>
              <a:t>NAtraject</a:t>
            </a:r>
            <a:r>
              <a:rPr lang="nl-NL" sz="4000" b="1" dirty="0">
                <a:solidFill>
                  <a:srgbClr val="04517E"/>
                </a:solidFill>
                <a:latin typeface="Brandon Grotesque Black" panose="020B0503020203060202" pitchFamily="34" charset="77"/>
              </a:rPr>
              <a:t> en uitdagingen</a:t>
            </a:r>
            <a:endParaRPr lang="nl-NL" dirty="0"/>
          </a:p>
        </p:txBody>
      </p:sp>
      <p:sp>
        <p:nvSpPr>
          <p:cNvPr id="4" name="Tijdelijke aanduiding voor tekst 2">
            <a:extLst>
              <a:ext uri="{FF2B5EF4-FFF2-40B4-BE49-F238E27FC236}">
                <a16:creationId xmlns:a16="http://schemas.microsoft.com/office/drawing/2014/main" id="{ACFACE51-965A-4FE8-62BC-815C3B988EDC}"/>
              </a:ext>
            </a:extLst>
          </p:cNvPr>
          <p:cNvSpPr txBox="1">
            <a:spLocks/>
          </p:cNvSpPr>
          <p:nvPr/>
        </p:nvSpPr>
        <p:spPr>
          <a:xfrm>
            <a:off x="1355726" y="2280750"/>
            <a:ext cx="9749365" cy="3240000"/>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nl-NL" sz="2800" dirty="0">
                <a:latin typeface="Domus Light" pitchFamily="2" charset="77"/>
              </a:rPr>
              <a:t>Korte onderzoeksperiode: impact maken – of niet?</a:t>
            </a:r>
          </a:p>
          <a:p>
            <a:r>
              <a:rPr lang="nl-NL" sz="2800" dirty="0">
                <a:latin typeface="Domus Light" pitchFamily="2" charset="77"/>
              </a:rPr>
              <a:t>Werving risicogroepen doenlijkheid</a:t>
            </a:r>
          </a:p>
          <a:p>
            <a:r>
              <a:rPr lang="nl-NL" sz="2800" dirty="0">
                <a:latin typeface="Domus Light" pitchFamily="2" charset="77"/>
              </a:rPr>
              <a:t>Focusgroep met ouders</a:t>
            </a:r>
          </a:p>
          <a:p>
            <a:r>
              <a:rPr lang="nl-NL" sz="2800" dirty="0">
                <a:latin typeface="Domus Light" pitchFamily="2" charset="77"/>
              </a:rPr>
              <a:t>Vroeg betrokken betekent geen gedetailleerde toets</a:t>
            </a:r>
          </a:p>
          <a:p>
            <a:endParaRPr lang="nl-NL" sz="2800" dirty="0">
              <a:latin typeface="Domus Light" pitchFamily="2" charset="77"/>
            </a:endParaRPr>
          </a:p>
          <a:p>
            <a:endParaRPr lang="nl-NL" sz="2800" dirty="0">
              <a:latin typeface="Domus Light" pitchFamily="2" charset="77"/>
            </a:endParaRPr>
          </a:p>
          <a:p>
            <a:endParaRPr lang="nl-NL" sz="2800" dirty="0">
              <a:latin typeface="Domus Light" pitchFamily="2" charset="77"/>
            </a:endParaRPr>
          </a:p>
        </p:txBody>
      </p:sp>
    </p:spTree>
    <p:extLst>
      <p:ext uri="{BB962C8B-B14F-4D97-AF65-F5344CB8AC3E}">
        <p14:creationId xmlns:p14="http://schemas.microsoft.com/office/powerpoint/2010/main" val="343907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74DC2C7-03E7-8AC6-0E37-48EDB7665525}"/>
              </a:ext>
            </a:extLst>
          </p:cNvPr>
          <p:cNvSpPr txBox="1">
            <a:spLocks/>
          </p:cNvSpPr>
          <p:nvPr/>
        </p:nvSpPr>
        <p:spPr>
          <a:xfrm>
            <a:off x="3934492" y="3096209"/>
            <a:ext cx="4323017" cy="665583"/>
          </a:xfrm>
          <a:prstGeom prst="rect">
            <a:avLst/>
          </a:prstGeom>
        </p:spPr>
        <p:txBody>
          <a:bodyPr vert="horz" lIns="0" tIns="0" rIns="0" bIns="0" rtlCol="0" anchor="t">
            <a:noAutofit/>
          </a:bodyPr>
          <a:lstStyle>
            <a:lvl1pPr marL="41148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1pPr>
            <a:lvl2pPr marL="96012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2pPr>
            <a:lvl3pPr marL="150876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3pPr>
            <a:lvl4pPr marL="205740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4pPr>
            <a:lvl5pPr marL="2606040" indent="-411480" algn="l" defTabSz="548640" rtl="0" eaLnBrk="1" latinLnBrk="0" hangingPunct="1">
              <a:spcBef>
                <a:spcPct val="20000"/>
              </a:spcBef>
              <a:buClr>
                <a:schemeClr val="accent1"/>
              </a:buClr>
              <a:buFont typeface="Arial"/>
              <a:buChar char="•"/>
              <a:defRPr sz="2640" kern="1200" baseline="0">
                <a:solidFill>
                  <a:schemeClr val="tx1"/>
                </a:solidFill>
                <a:latin typeface="Charter" panose="02000503060000020004" pitchFamily="50" charset="0"/>
                <a:ea typeface="Charter" panose="02000503060000020004" pitchFamily="50" charset="0"/>
                <a:cs typeface="Charter" panose="02000503060000020004" pitchFamily="50" charset="0"/>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marL="0" indent="0">
              <a:buNone/>
            </a:pPr>
            <a:r>
              <a:rPr lang="en-US" sz="3600" dirty="0">
                <a:latin typeface="Domus Light" pitchFamily="2" charset="77"/>
              </a:rPr>
              <a:t>Wat </a:t>
            </a:r>
            <a:r>
              <a:rPr lang="en-US" sz="3600" dirty="0" err="1">
                <a:latin typeface="Domus Light" pitchFamily="2" charset="77"/>
              </a:rPr>
              <a:t>zijn</a:t>
            </a:r>
            <a:r>
              <a:rPr lang="en-US" sz="3600" dirty="0">
                <a:latin typeface="Domus Light" pitchFamily="2" charset="77"/>
              </a:rPr>
              <a:t> </a:t>
            </a:r>
            <a:r>
              <a:rPr lang="en-US" sz="3600" dirty="0" err="1">
                <a:latin typeface="Domus Light" pitchFamily="2" charset="77"/>
              </a:rPr>
              <a:t>jullie</a:t>
            </a:r>
            <a:r>
              <a:rPr lang="en-US" sz="3600" dirty="0">
                <a:latin typeface="Domus Light" pitchFamily="2" charset="77"/>
              </a:rPr>
              <a:t> </a:t>
            </a:r>
            <a:r>
              <a:rPr lang="en-US" sz="3600" dirty="0" err="1">
                <a:latin typeface="Domus Light" pitchFamily="2" charset="77"/>
              </a:rPr>
              <a:t>vragen</a:t>
            </a:r>
            <a:r>
              <a:rPr lang="en-US" sz="3600" dirty="0">
                <a:latin typeface="Domus Light" pitchFamily="2" charset="77"/>
              </a:rPr>
              <a:t>?</a:t>
            </a:r>
            <a:endParaRPr lang="nl-NL" sz="3600" dirty="0">
              <a:latin typeface="Domus Light" pitchFamily="2" charset="77"/>
            </a:endParaRPr>
          </a:p>
        </p:txBody>
      </p:sp>
      <p:sp>
        <p:nvSpPr>
          <p:cNvPr id="3" name="Titel 1">
            <a:extLst>
              <a:ext uri="{FF2B5EF4-FFF2-40B4-BE49-F238E27FC236}">
                <a16:creationId xmlns:a16="http://schemas.microsoft.com/office/drawing/2014/main" id="{0837BEAE-CFCD-6CC0-A9DD-776B75450319}"/>
              </a:ext>
            </a:extLst>
          </p:cNvPr>
          <p:cNvSpPr>
            <a:spLocks noGrp="1"/>
          </p:cNvSpPr>
          <p:nvPr>
            <p:ph type="title"/>
          </p:nvPr>
        </p:nvSpPr>
        <p:spPr>
          <a:xfrm>
            <a:off x="4705480" y="1976722"/>
            <a:ext cx="2781040" cy="864000"/>
          </a:xfrm>
        </p:spPr>
        <p:txBody>
          <a:bodyPr/>
          <a:lstStyle/>
          <a:p>
            <a:r>
              <a:rPr lang="nl-NL" sz="4000" b="1" dirty="0">
                <a:solidFill>
                  <a:srgbClr val="04517E"/>
                </a:solidFill>
                <a:latin typeface="Brandon Grotesque Black" panose="020B0503020203060202" pitchFamily="34" charset="77"/>
              </a:rPr>
              <a:t>Bedankt!</a:t>
            </a:r>
            <a:endParaRPr lang="nl-NL" dirty="0"/>
          </a:p>
        </p:txBody>
      </p:sp>
    </p:spTree>
    <p:extLst>
      <p:ext uri="{BB962C8B-B14F-4D97-AF65-F5344CB8AC3E}">
        <p14:creationId xmlns:p14="http://schemas.microsoft.com/office/powerpoint/2010/main" val="1387469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926926"/>
            <a:ext cx="6425945" cy="1261884"/>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AANLEIDING NIEUW STELSEL</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2521059"/>
            <a:ext cx="9783232" cy="1815882"/>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a:latin typeface="Domus Light" pitchFamily="2" charset="77"/>
              </a:rPr>
              <a:t>Toeslagenaffaire</a:t>
            </a:r>
            <a:br>
              <a:rPr lang="nl-NL" sz="2800" dirty="0">
                <a:latin typeface="Domus Light" pitchFamily="2" charset="77"/>
              </a:rPr>
            </a:br>
            <a:endParaRPr lang="nl-NL" sz="2800" dirty="0">
              <a:latin typeface="Domus Light" pitchFamily="2" charset="77"/>
            </a:endParaRPr>
          </a:p>
          <a:p>
            <a:pPr marL="514350" indent="-514350">
              <a:buClr>
                <a:srgbClr val="E2BD34"/>
              </a:buClr>
              <a:buSzPct val="115000"/>
              <a:buFont typeface="+mj-lt"/>
              <a:buAutoNum type="arabicPeriod"/>
            </a:pPr>
            <a:r>
              <a:rPr lang="nl-NL" sz="2800" dirty="0">
                <a:latin typeface="Domus Light" pitchFamily="2" charset="77"/>
              </a:rPr>
              <a:t>Coalitieakkoord</a:t>
            </a:r>
            <a:br>
              <a:rPr lang="nl-NL" sz="2800" dirty="0">
                <a:latin typeface="Domus Light" pitchFamily="2" charset="77"/>
              </a:rPr>
            </a:br>
            <a:endParaRPr lang="nl-NL" sz="2800" dirty="0">
              <a:latin typeface="Domus Light" pitchFamily="2" charset="77"/>
            </a:endParaRPr>
          </a:p>
        </p:txBody>
      </p:sp>
    </p:spTree>
    <p:extLst>
      <p:ext uri="{BB962C8B-B14F-4D97-AF65-F5344CB8AC3E}">
        <p14:creationId xmlns:p14="http://schemas.microsoft.com/office/powerpoint/2010/main" val="240635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877327"/>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DOELSTELLING</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773719"/>
            <a:ext cx="6642762" cy="2246769"/>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a:latin typeface="Domus Light" pitchFamily="2" charset="77"/>
              </a:rPr>
              <a:t>Het stelsel eenvoudiger en begrijpelijker maken voor ouders.</a:t>
            </a:r>
            <a:br>
              <a:rPr lang="nl-NL" sz="2800" dirty="0">
                <a:latin typeface="Domus Light" pitchFamily="2" charset="77"/>
              </a:rPr>
            </a:br>
            <a:r>
              <a:rPr lang="nl-NL" sz="2800" dirty="0">
                <a:latin typeface="Domus Light" pitchFamily="2" charset="77"/>
              </a:rPr>
              <a:t> </a:t>
            </a:r>
          </a:p>
          <a:p>
            <a:pPr marL="514350" indent="-514350">
              <a:buClr>
                <a:srgbClr val="E2BD34"/>
              </a:buClr>
              <a:buSzPct val="115000"/>
              <a:buFont typeface="+mj-lt"/>
              <a:buAutoNum type="arabicPeriod"/>
            </a:pPr>
            <a:r>
              <a:rPr lang="nl-NL" sz="2800" dirty="0">
                <a:latin typeface="Domus Light" pitchFamily="2" charset="77"/>
              </a:rPr>
              <a:t>Het voor ouders makkelijker maken om arbeid en zorg te combineren.</a:t>
            </a:r>
          </a:p>
        </p:txBody>
      </p:sp>
    </p:spTree>
    <p:extLst>
      <p:ext uri="{BB962C8B-B14F-4D97-AF65-F5344CB8AC3E}">
        <p14:creationId xmlns:p14="http://schemas.microsoft.com/office/powerpoint/2010/main" val="2258104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896181"/>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DOELSTELLING</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792573"/>
            <a:ext cx="7180089" cy="3108543"/>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a:solidFill>
                  <a:schemeClr val="tx1">
                    <a:lumMod val="60000"/>
                    <a:lumOff val="40000"/>
                  </a:schemeClr>
                </a:solidFill>
                <a:latin typeface="Domus Light" pitchFamily="2" charset="77"/>
              </a:rPr>
              <a:t>Het stelsel eenvoudiger en begrijpelijker maken voor ouders.</a:t>
            </a:r>
          </a:p>
          <a:p>
            <a:pPr marL="971550" lvl="1" indent="-514350">
              <a:buClr>
                <a:srgbClr val="E2BD34"/>
              </a:buClr>
              <a:buSzPct val="115000"/>
              <a:buFont typeface="Arial" panose="020B0604020202020204" pitchFamily="34" charset="0"/>
              <a:buChar char="•"/>
            </a:pPr>
            <a:r>
              <a:rPr lang="nl-NL" sz="2800" dirty="0">
                <a:latin typeface="Domus Light" pitchFamily="2" charset="77"/>
              </a:rPr>
              <a:t>Verantwoordelijkheid weghalen bij ouders</a:t>
            </a:r>
            <a:br>
              <a:rPr lang="nl-NL" sz="2800" dirty="0">
                <a:latin typeface="Domus Light" pitchFamily="2" charset="77"/>
              </a:rPr>
            </a:br>
            <a:r>
              <a:rPr lang="nl-NL" sz="2800" dirty="0">
                <a:latin typeface="Domus Light" pitchFamily="2" charset="77"/>
              </a:rPr>
              <a:t> </a:t>
            </a:r>
          </a:p>
          <a:p>
            <a:pPr marL="514350" indent="-514350">
              <a:buClr>
                <a:srgbClr val="E2BD34"/>
              </a:buClr>
              <a:buSzPct val="115000"/>
              <a:buFont typeface="+mj-lt"/>
              <a:buAutoNum type="arabicPeriod"/>
            </a:pPr>
            <a:r>
              <a:rPr lang="nl-NL" sz="2800" dirty="0">
                <a:solidFill>
                  <a:schemeClr val="tx1">
                    <a:lumMod val="60000"/>
                    <a:lumOff val="40000"/>
                  </a:schemeClr>
                </a:solidFill>
                <a:latin typeface="Domus Light" pitchFamily="2" charset="77"/>
              </a:rPr>
              <a:t>Het voor ouders makkelijker maken om arbeid en zorg te combineren.</a:t>
            </a:r>
          </a:p>
          <a:p>
            <a:pPr marL="971550" lvl="1" indent="-514350">
              <a:buClr>
                <a:srgbClr val="E2BD34"/>
              </a:buClr>
              <a:buSzPct val="115000"/>
              <a:buFont typeface="Arial" panose="020B0604020202020204" pitchFamily="34" charset="0"/>
              <a:buChar char="•"/>
            </a:pPr>
            <a:r>
              <a:rPr lang="nl-NL" sz="2800" dirty="0">
                <a:latin typeface="Domus Light" pitchFamily="2" charset="77"/>
              </a:rPr>
              <a:t>Inkomens</a:t>
            </a:r>
            <a:r>
              <a:rPr lang="nl-NL" sz="2800" b="1" u="sng" dirty="0">
                <a:latin typeface="Domus Light" pitchFamily="2" charset="77"/>
              </a:rPr>
              <a:t>on</a:t>
            </a:r>
            <a:r>
              <a:rPr lang="nl-NL" sz="2800" dirty="0">
                <a:latin typeface="Domus Light" pitchFamily="2" charset="77"/>
              </a:rPr>
              <a:t>afhankelijke vergoeding</a:t>
            </a:r>
          </a:p>
        </p:txBody>
      </p:sp>
    </p:spTree>
    <p:extLst>
      <p:ext uri="{BB962C8B-B14F-4D97-AF65-F5344CB8AC3E}">
        <p14:creationId xmlns:p14="http://schemas.microsoft.com/office/powerpoint/2010/main" val="4136645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613376"/>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UITGANGSPUNTEN</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509768"/>
            <a:ext cx="9783232" cy="4401205"/>
          </a:xfrm>
          <a:prstGeom prst="rect">
            <a:avLst/>
          </a:prstGeom>
          <a:noFill/>
        </p:spPr>
        <p:txBody>
          <a:bodyPr wrap="square" rtlCol="0">
            <a:spAutoFit/>
          </a:bodyPr>
          <a:lstStyle/>
          <a:p>
            <a:pPr marL="514350" indent="-514350">
              <a:buClr>
                <a:srgbClr val="E2BD34"/>
              </a:buClr>
              <a:buSzPct val="115000"/>
              <a:buFont typeface="+mj-lt"/>
              <a:buAutoNum type="arabicPeriod"/>
            </a:pPr>
            <a:r>
              <a:rPr lang="nl-NL" sz="2800" dirty="0">
                <a:latin typeface="Domus Light" pitchFamily="2" charset="77"/>
              </a:rPr>
              <a:t>Ouders die werken kunnen een vergoeding van de overheid krijgen voor de kinderopvang.</a:t>
            </a:r>
            <a:br>
              <a:rPr lang="nl-NL" sz="2800" dirty="0">
                <a:latin typeface="Domus Light" pitchFamily="2" charset="77"/>
              </a:rPr>
            </a:br>
            <a:endParaRPr lang="nl-NL" sz="2800" dirty="0">
              <a:latin typeface="Domus Light" pitchFamily="2" charset="77"/>
            </a:endParaRPr>
          </a:p>
          <a:p>
            <a:pPr marL="514350" indent="-514350">
              <a:buClr>
                <a:srgbClr val="E2BD34"/>
              </a:buClr>
              <a:buSzPct val="115000"/>
              <a:buFont typeface="+mj-lt"/>
              <a:buAutoNum type="arabicPeriod"/>
            </a:pPr>
            <a:r>
              <a:rPr lang="nl-NL" sz="2800" dirty="0">
                <a:latin typeface="Domus Light" pitchFamily="2" charset="77"/>
              </a:rPr>
              <a:t>Toekenning van vergoeding vindt vooraf plaats</a:t>
            </a:r>
            <a:br>
              <a:rPr lang="nl-NL" sz="2800" dirty="0">
                <a:latin typeface="Domus Light" pitchFamily="2" charset="77"/>
              </a:rPr>
            </a:br>
            <a:endParaRPr lang="nl-NL" sz="2800" dirty="0">
              <a:latin typeface="Domus Light" pitchFamily="2" charset="77"/>
            </a:endParaRPr>
          </a:p>
          <a:p>
            <a:pPr marL="514350" indent="-514350">
              <a:buClr>
                <a:srgbClr val="E2BD34"/>
              </a:buClr>
              <a:buSzPct val="115000"/>
              <a:buFont typeface="+mj-lt"/>
              <a:buAutoNum type="arabicPeriod"/>
            </a:pPr>
            <a:r>
              <a:rPr lang="nl-NL" sz="2800" dirty="0">
                <a:latin typeface="Domus Light" pitchFamily="2" charset="77"/>
              </a:rPr>
              <a:t>Daardoor verdwijnen voorschotten en terugvorderingen</a:t>
            </a:r>
            <a:br>
              <a:rPr lang="nl-NL" sz="2800" dirty="0">
                <a:latin typeface="Domus Light" pitchFamily="2" charset="77"/>
              </a:rPr>
            </a:br>
            <a:endParaRPr lang="nl-NL" sz="2800" dirty="0">
              <a:latin typeface="Domus Light" pitchFamily="2" charset="77"/>
            </a:endParaRPr>
          </a:p>
          <a:p>
            <a:pPr marL="514350" indent="-514350">
              <a:buClr>
                <a:srgbClr val="E2BD34"/>
              </a:buClr>
              <a:buSzPct val="115000"/>
              <a:buFont typeface="+mj-lt"/>
              <a:buAutoNum type="arabicPeriod"/>
            </a:pPr>
            <a:r>
              <a:rPr lang="nl-NL" sz="2800" dirty="0">
                <a:latin typeface="Domus Light" pitchFamily="2" charset="77"/>
              </a:rPr>
              <a:t>Er komt een inkomens</a:t>
            </a:r>
            <a:r>
              <a:rPr lang="nl-NL" sz="2800" b="1" u="sng" dirty="0">
                <a:latin typeface="Domus Light" pitchFamily="2" charset="77"/>
              </a:rPr>
              <a:t>on</a:t>
            </a:r>
            <a:r>
              <a:rPr lang="nl-NL" sz="2800" dirty="0">
                <a:latin typeface="Domus Light" pitchFamily="2" charset="77"/>
              </a:rPr>
              <a:t>afhankelijke vergoeding van 96% van de maximum uurprijs</a:t>
            </a:r>
            <a:br>
              <a:rPr lang="nl-NL" sz="2800" dirty="0">
                <a:latin typeface="Domus Light" pitchFamily="2" charset="77"/>
              </a:rPr>
            </a:br>
            <a:endParaRPr lang="nl-NL" sz="2800" dirty="0">
              <a:latin typeface="Domus Light" pitchFamily="2" charset="77"/>
            </a:endParaRPr>
          </a:p>
        </p:txBody>
      </p:sp>
    </p:spTree>
    <p:extLst>
      <p:ext uri="{BB962C8B-B14F-4D97-AF65-F5344CB8AC3E}">
        <p14:creationId xmlns:p14="http://schemas.microsoft.com/office/powerpoint/2010/main" val="4004649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B7DC4EB-617D-2E82-CC5D-C860F86FEEC4}"/>
              </a:ext>
            </a:extLst>
          </p:cNvPr>
          <p:cNvSpPr txBox="1"/>
          <p:nvPr/>
        </p:nvSpPr>
        <p:spPr>
          <a:xfrm>
            <a:off x="1077791" y="613376"/>
            <a:ext cx="9783232" cy="677108"/>
          </a:xfrm>
          <a:prstGeom prst="rect">
            <a:avLst/>
          </a:prstGeom>
          <a:noFill/>
        </p:spPr>
        <p:txBody>
          <a:bodyPr wrap="square" rtlCol="0" anchor="ctr">
            <a:spAutoFit/>
          </a:bodyPr>
          <a:lstStyle/>
          <a:p>
            <a:r>
              <a:rPr lang="nl-NL" sz="3800" b="1" dirty="0">
                <a:solidFill>
                  <a:srgbClr val="04517E"/>
                </a:solidFill>
                <a:latin typeface="Brandon Grotesque Black" panose="020B0503020203060202" pitchFamily="34" charset="77"/>
              </a:rPr>
              <a:t>UITGANGSPUNTEN</a:t>
            </a:r>
          </a:p>
        </p:txBody>
      </p:sp>
      <p:sp>
        <p:nvSpPr>
          <p:cNvPr id="3" name="Tekstvak 2">
            <a:extLst>
              <a:ext uri="{FF2B5EF4-FFF2-40B4-BE49-F238E27FC236}">
                <a16:creationId xmlns:a16="http://schemas.microsoft.com/office/drawing/2014/main" id="{E1201BF0-E62D-54F4-61BD-6C859EFBDBEF}"/>
              </a:ext>
            </a:extLst>
          </p:cNvPr>
          <p:cNvSpPr txBox="1"/>
          <p:nvPr/>
        </p:nvSpPr>
        <p:spPr>
          <a:xfrm>
            <a:off x="1077791" y="1509768"/>
            <a:ext cx="9783232" cy="3970318"/>
          </a:xfrm>
          <a:prstGeom prst="rect">
            <a:avLst/>
          </a:prstGeom>
          <a:noFill/>
        </p:spPr>
        <p:txBody>
          <a:bodyPr wrap="square" rtlCol="0">
            <a:spAutoFit/>
          </a:bodyPr>
          <a:lstStyle/>
          <a:p>
            <a:pPr marL="514350" indent="-514350">
              <a:buClr>
                <a:srgbClr val="E2BD34"/>
              </a:buClr>
              <a:buSzPct val="115000"/>
              <a:buFont typeface="+mj-lt"/>
              <a:buAutoNum type="arabicPeriod" startAt="5"/>
            </a:pPr>
            <a:r>
              <a:rPr lang="nl-NL" sz="2800" dirty="0">
                <a:latin typeface="Domus Light" pitchFamily="2" charset="77"/>
              </a:rPr>
              <a:t>De overheidsvergoeding wordt rechtstreeks aan kinderopvangorganisaties uitbetaald;</a:t>
            </a:r>
            <a:br>
              <a:rPr lang="nl-NL" sz="2800" dirty="0">
                <a:latin typeface="Domus Light" pitchFamily="2" charset="77"/>
              </a:rPr>
            </a:br>
            <a:endParaRPr lang="nl-NL" sz="2800" dirty="0">
              <a:latin typeface="Domus Light" pitchFamily="2" charset="77"/>
            </a:endParaRPr>
          </a:p>
          <a:p>
            <a:pPr marL="514350" indent="-514350">
              <a:buClr>
                <a:srgbClr val="E2BD34"/>
              </a:buClr>
              <a:buSzPct val="115000"/>
              <a:buFont typeface="+mj-lt"/>
              <a:buAutoNum type="arabicPeriod" startAt="5"/>
            </a:pPr>
            <a:r>
              <a:rPr lang="nl-NL" sz="2800" dirty="0">
                <a:latin typeface="Domus Light" pitchFamily="2" charset="77"/>
              </a:rPr>
              <a:t>Als ouder betaal je alleen een eigen bijdrage van 4% + verschil maximum uurprijs en werkelijke tarief </a:t>
            </a:r>
          </a:p>
          <a:p>
            <a:pPr marL="514350" indent="-514350">
              <a:buClr>
                <a:srgbClr val="E2BD34"/>
              </a:buClr>
              <a:buSzPct val="115000"/>
              <a:buFont typeface="+mj-lt"/>
              <a:buAutoNum type="arabicPeriod" startAt="5"/>
            </a:pPr>
            <a:endParaRPr lang="nl-NL" sz="2800" dirty="0">
              <a:latin typeface="Domus Light" pitchFamily="2" charset="77"/>
            </a:endParaRPr>
          </a:p>
          <a:p>
            <a:pPr marL="514350" indent="-514350">
              <a:buClr>
                <a:srgbClr val="E2BD34"/>
              </a:buClr>
              <a:buSzPct val="115000"/>
              <a:buFont typeface="+mj-lt"/>
              <a:buAutoNum type="arabicPeriod" startAt="5"/>
            </a:pPr>
            <a:r>
              <a:rPr lang="nl-NL" sz="2800" dirty="0">
                <a:latin typeface="Domus Light" pitchFamily="2" charset="77"/>
              </a:rPr>
              <a:t>Elke werkende ouder mag evenveel opvanguren gebruiken. Hoeveel uren je zelf werkt per maand als werkende ouder maakt niet uit. </a:t>
            </a:r>
          </a:p>
        </p:txBody>
      </p:sp>
    </p:spTree>
    <p:extLst>
      <p:ext uri="{BB962C8B-B14F-4D97-AF65-F5344CB8AC3E}">
        <p14:creationId xmlns:p14="http://schemas.microsoft.com/office/powerpoint/2010/main" val="2867539253"/>
      </p:ext>
    </p:extLst>
  </p:cSld>
  <p:clrMapOvr>
    <a:masterClrMapping/>
  </p:clrMapOvr>
</p:sld>
</file>

<file path=ppt/theme/theme1.xml><?xml version="1.0" encoding="utf-8"?>
<a:theme xmlns:a="http://schemas.openxmlformats.org/drawingml/2006/main" name="1_D &amp; B">
  <a:themeElements>
    <a:clrScheme name="D&amp;B kleuren 1">
      <a:dk1>
        <a:srgbClr val="424242"/>
      </a:dk1>
      <a:lt1>
        <a:srgbClr val="FFFFFF"/>
      </a:lt1>
      <a:dk2>
        <a:srgbClr val="333333"/>
      </a:dk2>
      <a:lt2>
        <a:srgbClr val="EFEFEF"/>
      </a:lt2>
      <a:accent1>
        <a:srgbClr val="E2BD34"/>
      </a:accent1>
      <a:accent2>
        <a:srgbClr val="999999"/>
      </a:accent2>
      <a:accent3>
        <a:srgbClr val="D9D9D9"/>
      </a:accent3>
      <a:accent4>
        <a:srgbClr val="B29536"/>
      </a:accent4>
      <a:accent5>
        <a:srgbClr val="333333"/>
      </a:accent5>
      <a:accent6>
        <a:srgbClr val="CCCCCC"/>
      </a:accent6>
      <a:hlink>
        <a:srgbClr val="E1BC43"/>
      </a:hlink>
      <a:folHlink>
        <a:srgbClr val="B2953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 &amp; B" id="{00050F68-C344-8B4B-A533-D65050F1BC78}" vid="{89104D21-136D-C145-8317-576CBD65694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4cca500-f8bd-4539-8bb4-e23da53172ee" xsi:nil="true"/>
    <lcf76f155ced4ddcb4097134ff3c332f xmlns="9bb4f9b8-8294-49a6-848e-7a0f388aba1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407203DC138A48A764EEEBAF3EF1CB" ma:contentTypeVersion="23" ma:contentTypeDescription="Create a new document." ma:contentTypeScope="" ma:versionID="c0553e90b1ab30041393ad48da8831e2">
  <xsd:schema xmlns:xsd="http://www.w3.org/2001/XMLSchema" xmlns:xs="http://www.w3.org/2001/XMLSchema" xmlns:p="http://schemas.microsoft.com/office/2006/metadata/properties" xmlns:ns1="http://schemas.microsoft.com/sharepoint/v3" xmlns:ns2="9bb4f9b8-8294-49a6-848e-7a0f388aba11" xmlns:ns3="a4cca500-f8bd-4539-8bb4-e23da53172ee" targetNamespace="http://schemas.microsoft.com/office/2006/metadata/properties" ma:root="true" ma:fieldsID="ad4311858946fd9076ff2f64de555334" ns1:_="" ns2:_="" ns3:_="">
    <xsd:import namespace="http://schemas.microsoft.com/sharepoint/v3"/>
    <xsd:import namespace="9bb4f9b8-8294-49a6-848e-7a0f388aba11"/>
    <xsd:import namespace="a4cca500-f8bd-4539-8bb4-e23da53172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3:TaxCatchAll" minOccurs="0"/>
                <xsd:element ref="ns2:lcf76f155ced4ddcb4097134ff3c332f" minOccurs="0"/>
                <xsd:element ref="ns2:MediaLengthInSeconds"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b4f9b8-8294-49a6-848e-7a0f388aba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31252e-6fa5-4b2b-9987-d0b6e83c6b6b"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cca500-f8bd-4539-8bb4-e23da5317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4ae2bae-b41e-4441-bfab-6290c441cb69}" ma:internalName="TaxCatchAll" ma:showField="CatchAllData" ma:web="a4cca500-f8bd-4539-8bb4-e23da53172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490134-859F-42F9-B77A-012ED271E61B}">
  <ds:schemaRefs>
    <ds:schemaRef ds:uri="http://schemas.microsoft.com/sharepoint/v3/contenttype/forms"/>
  </ds:schemaRefs>
</ds:datastoreItem>
</file>

<file path=customXml/itemProps2.xml><?xml version="1.0" encoding="utf-8"?>
<ds:datastoreItem xmlns:ds="http://schemas.openxmlformats.org/officeDocument/2006/customXml" ds:itemID="{257F801D-3FFD-448E-8F9E-8A680995CE2E}">
  <ds:schemaRefs>
    <ds:schemaRef ds:uri="9bb4f9b8-8294-49a6-848e-7a0f388aba11"/>
    <ds:schemaRef ds:uri="a4cca500-f8bd-4539-8bb4-e23da53172ee"/>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47F5802B-B047-40C5-83BF-0B48F83F6F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bb4f9b8-8294-49a6-848e-7a0f388aba11"/>
    <ds:schemaRef ds:uri="a4cca500-f8bd-4539-8bb4-e23da53172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3720</Words>
  <Application>Microsoft Office PowerPoint</Application>
  <PresentationFormat>Breedbeeld</PresentationFormat>
  <Paragraphs>399</Paragraphs>
  <Slides>46</Slides>
  <Notes>39</Notes>
  <HiddenSlides>1</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46</vt:i4>
      </vt:variant>
    </vt:vector>
  </HeadingPairs>
  <TitlesOfParts>
    <vt:vector size="56" baseType="lpstr">
      <vt:lpstr>Brandon Grotesque Black</vt:lpstr>
      <vt:lpstr>Arial</vt:lpstr>
      <vt:lpstr>Charter Roman</vt:lpstr>
      <vt:lpstr>Verdana</vt:lpstr>
      <vt:lpstr>Calibri</vt:lpstr>
      <vt:lpstr>Charter</vt:lpstr>
      <vt:lpstr>Charter Black</vt:lpstr>
      <vt:lpstr>Domus Light</vt:lpstr>
      <vt:lpstr>Source Sans Pro</vt:lpstr>
      <vt:lpstr>1_D &amp; B</vt:lpstr>
      <vt:lpstr>Doenlijkheidsscan stelselontwerp financiering kinderopvang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onderzoeksopzet</vt:lpstr>
      <vt:lpstr>PowerPoint-presentatie</vt:lpstr>
      <vt:lpstr>PowerPoint-presentatie</vt:lpstr>
      <vt:lpstr>VERBETERINGEN</vt:lpstr>
      <vt:lpstr>1. Minder verantwoordelijkheid en handelingen</vt:lpstr>
      <vt:lpstr>2. Het stelsel is eenvoudiger</vt:lpstr>
      <vt:lpstr>3. Ouders lopen minder financiële risico’s </vt:lpstr>
      <vt:lpstr>4. Flexibiliteit en toegankelijkheid neemt toe </vt:lpstr>
      <vt:lpstr>RISICO’S</vt:lpstr>
      <vt:lpstr>Risicogroepen </vt:lpstr>
      <vt:lpstr>1. Een deel van de ouders moet bewijs aanleveren voor arbeidseis</vt:lpstr>
      <vt:lpstr>2. Verwarrende driehoeksverhouding </vt:lpstr>
      <vt:lpstr>3. Veel stappen </vt:lpstr>
      <vt:lpstr>4. Zorgen over aantal opvangplekken en prijs</vt:lpstr>
      <vt:lpstr>PowerPoint-presentatie</vt:lpstr>
      <vt:lpstr>AANBEVELINGEN</vt:lpstr>
      <vt:lpstr>PowerPoint-presentatie</vt:lpstr>
      <vt:lpstr>PowerPoint-presentatie</vt:lpstr>
      <vt:lpstr>Algemene uitkomst impactAnalyses</vt:lpstr>
      <vt:lpstr>Algemene uitkomst impactAnalyses</vt:lpstr>
      <vt:lpstr>Algemene uitkomst impactAnalyses</vt:lpstr>
      <vt:lpstr>DUS: Aan de slag met aanbevelingen Impactanalyses</vt:lpstr>
      <vt:lpstr>OF TOCH NIET</vt:lpstr>
      <vt:lpstr>PowerPoint-presentatie</vt:lpstr>
      <vt:lpstr>NAtraject en uitdagingen</vt:lpstr>
      <vt:lpstr>Bedankt!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D&amp;B</dc:title>
  <dc:creator>Kyron;Gert</dc:creator>
  <cp:lastModifiedBy>Wurff, H.M. van der</cp:lastModifiedBy>
  <cp:revision>80</cp:revision>
  <dcterms:created xsi:type="dcterms:W3CDTF">2021-09-30T09:19:52Z</dcterms:created>
  <dcterms:modified xsi:type="dcterms:W3CDTF">2023-11-02T14:09:57Z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0x010100D8407203DC138A48A764EEEBAF3EF1CB</vt:lpwstr>
  </property>
  <property fmtid="{D5CDD505-2E9C-101B-9397-08002B2CF9AE}" pid="3" name="MediaServiceImageTags">
    <vt:lpwstr/>
  </property>
</Properties>
</file>